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7" r:id="rId2"/>
    <p:sldId id="305" r:id="rId3"/>
    <p:sldId id="328" r:id="rId4"/>
    <p:sldId id="329" r:id="rId5"/>
    <p:sldId id="323" r:id="rId6"/>
    <p:sldId id="357" r:id="rId7"/>
    <p:sldId id="391" r:id="rId8"/>
    <p:sldId id="321" r:id="rId9"/>
    <p:sldId id="322" r:id="rId10"/>
    <p:sldId id="325" r:id="rId11"/>
    <p:sldId id="324" r:id="rId12"/>
    <p:sldId id="327" r:id="rId13"/>
    <p:sldId id="354" r:id="rId14"/>
    <p:sldId id="355" r:id="rId15"/>
    <p:sldId id="356" r:id="rId16"/>
    <p:sldId id="395" r:id="rId17"/>
    <p:sldId id="392" r:id="rId18"/>
    <p:sldId id="353" r:id="rId19"/>
    <p:sldId id="396" r:id="rId20"/>
    <p:sldId id="307" r:id="rId21"/>
    <p:sldId id="397" r:id="rId22"/>
    <p:sldId id="390" r:id="rId23"/>
    <p:sldId id="362" r:id="rId24"/>
    <p:sldId id="365" r:id="rId25"/>
    <p:sldId id="366" r:id="rId26"/>
    <p:sldId id="367" r:id="rId27"/>
    <p:sldId id="348" r:id="rId28"/>
    <p:sldId id="349" r:id="rId29"/>
    <p:sldId id="350" r:id="rId30"/>
    <p:sldId id="358" r:id="rId31"/>
    <p:sldId id="359" r:id="rId32"/>
    <p:sldId id="360" r:id="rId33"/>
    <p:sldId id="370" r:id="rId34"/>
    <p:sldId id="371" r:id="rId35"/>
    <p:sldId id="372" r:id="rId36"/>
    <p:sldId id="373" r:id="rId37"/>
    <p:sldId id="374" r:id="rId38"/>
    <p:sldId id="375" r:id="rId39"/>
    <p:sldId id="377" r:id="rId40"/>
    <p:sldId id="378" r:id="rId41"/>
    <p:sldId id="379" r:id="rId42"/>
    <p:sldId id="380" r:id="rId43"/>
    <p:sldId id="381" r:id="rId44"/>
    <p:sldId id="316" r:id="rId45"/>
    <p:sldId id="382" r:id="rId46"/>
    <p:sldId id="383" r:id="rId47"/>
    <p:sldId id="384" r:id="rId48"/>
    <p:sldId id="385" r:id="rId49"/>
    <p:sldId id="386" r:id="rId50"/>
    <p:sldId id="387" r:id="rId51"/>
    <p:sldId id="388" r:id="rId52"/>
    <p:sldId id="389" r:id="rId53"/>
    <p:sldId id="393" r:id="rId54"/>
    <p:sldId id="309" r:id="rId55"/>
    <p:sldId id="394" r:id="rId56"/>
    <p:sldId id="399" r:id="rId57"/>
    <p:sldId id="400" r:id="rId58"/>
    <p:sldId id="401" r:id="rId59"/>
    <p:sldId id="402" r:id="rId60"/>
    <p:sldId id="403" r:id="rId61"/>
    <p:sldId id="404" r:id="rId62"/>
    <p:sldId id="405" r:id="rId63"/>
    <p:sldId id="317"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168" autoAdjust="0"/>
  </p:normalViewPr>
  <p:slideViewPr>
    <p:cSldViewPr snapToGrid="0">
      <p:cViewPr varScale="1">
        <p:scale>
          <a:sx n="52" d="100"/>
          <a:sy n="52" d="100"/>
        </p:scale>
        <p:origin x="145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64D3B-7EDA-49BC-95D1-0908CBDE87D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nl-NL"/>
        </a:p>
      </dgm:t>
    </dgm:pt>
    <dgm:pt modelId="{37AE404E-6683-4941-9437-C9515B508A96}">
      <dgm:prSet phldrT="[Tekst]"/>
      <dgm:spPr/>
      <dgm:t>
        <a:bodyPr/>
        <a:lstStyle/>
        <a:p>
          <a:r>
            <a:rPr lang="nl-NL" dirty="0" smtClean="0"/>
            <a:t>Voer</a:t>
          </a:r>
          <a:endParaRPr lang="nl-NL" dirty="0"/>
        </a:p>
      </dgm:t>
    </dgm:pt>
    <dgm:pt modelId="{46B0F206-41C7-4C3A-B9E5-04BBD3F6D20E}" type="parTrans" cxnId="{8F5E38F5-EBC3-4D7D-8BA3-AE58C1E18D5E}">
      <dgm:prSet/>
      <dgm:spPr/>
      <dgm:t>
        <a:bodyPr/>
        <a:lstStyle/>
        <a:p>
          <a:endParaRPr lang="nl-NL"/>
        </a:p>
      </dgm:t>
    </dgm:pt>
    <dgm:pt modelId="{0C3B2F05-B297-4E22-817A-BBF252005AFB}" type="sibTrans" cxnId="{8F5E38F5-EBC3-4D7D-8BA3-AE58C1E18D5E}">
      <dgm:prSet/>
      <dgm:spPr/>
      <dgm:t>
        <a:bodyPr/>
        <a:lstStyle/>
        <a:p>
          <a:endParaRPr lang="nl-NL"/>
        </a:p>
      </dgm:t>
    </dgm:pt>
    <dgm:pt modelId="{B6356B71-69F6-46A5-A9F5-8BE714943245}">
      <dgm:prSet phldrT="[Tekst]"/>
      <dgm:spPr/>
      <dgm:t>
        <a:bodyPr/>
        <a:lstStyle/>
        <a:p>
          <a:r>
            <a:rPr lang="nl-NL" dirty="0" smtClean="0"/>
            <a:t>Water</a:t>
          </a:r>
          <a:endParaRPr lang="nl-NL" dirty="0"/>
        </a:p>
      </dgm:t>
    </dgm:pt>
    <dgm:pt modelId="{A9437BAA-8527-45DA-AD99-5FED3DBDFE60}" type="parTrans" cxnId="{3B4E1AB1-E7AF-4F1F-981B-32886A36E654}">
      <dgm:prSet/>
      <dgm:spPr/>
      <dgm:t>
        <a:bodyPr/>
        <a:lstStyle/>
        <a:p>
          <a:endParaRPr lang="nl-NL"/>
        </a:p>
      </dgm:t>
    </dgm:pt>
    <dgm:pt modelId="{B3573ED3-7E3C-4996-A1D7-23F1CD265A89}" type="sibTrans" cxnId="{3B4E1AB1-E7AF-4F1F-981B-32886A36E654}">
      <dgm:prSet/>
      <dgm:spPr/>
      <dgm:t>
        <a:bodyPr/>
        <a:lstStyle/>
        <a:p>
          <a:endParaRPr lang="nl-NL"/>
        </a:p>
      </dgm:t>
    </dgm:pt>
    <dgm:pt modelId="{74E0427E-BD8C-4024-AB7D-4AC7C581EB30}">
      <dgm:prSet phldrT="[Tekst]"/>
      <dgm:spPr/>
      <dgm:t>
        <a:bodyPr/>
        <a:lstStyle/>
        <a:p>
          <a:r>
            <a:rPr lang="nl-NL" dirty="0" smtClean="0"/>
            <a:t>Droge stof</a:t>
          </a:r>
          <a:endParaRPr lang="nl-NL" dirty="0"/>
        </a:p>
      </dgm:t>
    </dgm:pt>
    <dgm:pt modelId="{C7FBEE33-AE37-4CF4-8BF6-1902D83860EF}" type="parTrans" cxnId="{FDFF6B76-4225-46E3-9C9A-5D9B5637C8FA}">
      <dgm:prSet/>
      <dgm:spPr/>
      <dgm:t>
        <a:bodyPr/>
        <a:lstStyle/>
        <a:p>
          <a:endParaRPr lang="nl-NL"/>
        </a:p>
      </dgm:t>
    </dgm:pt>
    <dgm:pt modelId="{0FA9DD8F-115B-4BC5-91C8-872AAE165E9E}" type="sibTrans" cxnId="{FDFF6B76-4225-46E3-9C9A-5D9B5637C8FA}">
      <dgm:prSet/>
      <dgm:spPr/>
      <dgm:t>
        <a:bodyPr/>
        <a:lstStyle/>
        <a:p>
          <a:endParaRPr lang="nl-NL"/>
        </a:p>
      </dgm:t>
    </dgm:pt>
    <dgm:pt modelId="{B8AF2AD5-6E25-47D3-BCF0-A2C988C73033}">
      <dgm:prSet phldrT="[Tekst]"/>
      <dgm:spPr/>
      <dgm:t>
        <a:bodyPr/>
        <a:lstStyle/>
        <a:p>
          <a:r>
            <a:rPr lang="nl-NL" dirty="0" smtClean="0"/>
            <a:t>Organische stoffen </a:t>
          </a:r>
          <a:endParaRPr lang="nl-NL" dirty="0"/>
        </a:p>
      </dgm:t>
    </dgm:pt>
    <dgm:pt modelId="{3DEBFA18-80EA-4A7F-8AC7-EBDE07039239}" type="parTrans" cxnId="{D0B70596-AB46-4A36-BDA7-26D62FDD291A}">
      <dgm:prSet/>
      <dgm:spPr/>
      <dgm:t>
        <a:bodyPr/>
        <a:lstStyle/>
        <a:p>
          <a:endParaRPr lang="nl-NL"/>
        </a:p>
      </dgm:t>
    </dgm:pt>
    <dgm:pt modelId="{0117C1CA-2E35-4B9B-8F36-F01753B1DFED}" type="sibTrans" cxnId="{D0B70596-AB46-4A36-BDA7-26D62FDD291A}">
      <dgm:prSet/>
      <dgm:spPr/>
      <dgm:t>
        <a:bodyPr/>
        <a:lstStyle/>
        <a:p>
          <a:endParaRPr lang="nl-NL"/>
        </a:p>
      </dgm:t>
    </dgm:pt>
    <dgm:pt modelId="{D30C518E-8035-4AAF-B814-428BE657D1C7}">
      <dgm:prSet/>
      <dgm:spPr/>
      <dgm:t>
        <a:bodyPr/>
        <a:lstStyle/>
        <a:p>
          <a:r>
            <a:rPr lang="nl-NL" dirty="0" smtClean="0"/>
            <a:t>Anorganische stoffen</a:t>
          </a:r>
          <a:endParaRPr lang="nl-NL" dirty="0"/>
        </a:p>
      </dgm:t>
    </dgm:pt>
    <dgm:pt modelId="{78A691E2-8E0B-4C12-AC2E-CF84B3D7EA2E}" type="parTrans" cxnId="{F7CC0496-F79C-42E3-9337-2FB10587086A}">
      <dgm:prSet/>
      <dgm:spPr/>
      <dgm:t>
        <a:bodyPr/>
        <a:lstStyle/>
        <a:p>
          <a:endParaRPr lang="nl-NL"/>
        </a:p>
      </dgm:t>
    </dgm:pt>
    <dgm:pt modelId="{7089187B-6347-4CF1-A0A1-42A3A1C1BED2}" type="sibTrans" cxnId="{F7CC0496-F79C-42E3-9337-2FB10587086A}">
      <dgm:prSet/>
      <dgm:spPr/>
      <dgm:t>
        <a:bodyPr/>
        <a:lstStyle/>
        <a:p>
          <a:endParaRPr lang="nl-NL"/>
        </a:p>
      </dgm:t>
    </dgm:pt>
    <dgm:pt modelId="{097991B4-0624-4579-B14B-E2791B219700}">
      <dgm:prSet/>
      <dgm:spPr/>
      <dgm:t>
        <a:bodyPr/>
        <a:lstStyle/>
        <a:p>
          <a:r>
            <a:rPr lang="nl-NL" dirty="0" smtClean="0"/>
            <a:t>Koolhydraten</a:t>
          </a:r>
          <a:endParaRPr lang="nl-NL" dirty="0"/>
        </a:p>
      </dgm:t>
    </dgm:pt>
    <dgm:pt modelId="{A37D1AC0-8A53-4623-AA60-1C087C9DACCC}" type="parTrans" cxnId="{5E5388CC-7FDA-4605-8A19-F21A988C45F4}">
      <dgm:prSet/>
      <dgm:spPr/>
      <dgm:t>
        <a:bodyPr/>
        <a:lstStyle/>
        <a:p>
          <a:endParaRPr lang="nl-NL"/>
        </a:p>
      </dgm:t>
    </dgm:pt>
    <dgm:pt modelId="{614EADF9-6FAA-43B6-A04F-D8695079DDEB}" type="sibTrans" cxnId="{5E5388CC-7FDA-4605-8A19-F21A988C45F4}">
      <dgm:prSet/>
      <dgm:spPr/>
      <dgm:t>
        <a:bodyPr/>
        <a:lstStyle/>
        <a:p>
          <a:endParaRPr lang="nl-NL"/>
        </a:p>
      </dgm:t>
    </dgm:pt>
    <dgm:pt modelId="{61E0F706-EA54-4EF7-A7E5-C9400708CD95}">
      <dgm:prSet/>
      <dgm:spPr/>
      <dgm:t>
        <a:bodyPr/>
        <a:lstStyle/>
        <a:p>
          <a:r>
            <a:rPr lang="nl-NL" dirty="0" smtClean="0"/>
            <a:t>Eiwitten</a:t>
          </a:r>
          <a:endParaRPr lang="nl-NL" dirty="0"/>
        </a:p>
      </dgm:t>
    </dgm:pt>
    <dgm:pt modelId="{7683515E-51CE-4AF9-A8C7-646ED90FEABA}" type="parTrans" cxnId="{C990347D-2B4C-4480-902F-D412C20AE200}">
      <dgm:prSet/>
      <dgm:spPr/>
      <dgm:t>
        <a:bodyPr/>
        <a:lstStyle/>
        <a:p>
          <a:endParaRPr lang="nl-NL"/>
        </a:p>
      </dgm:t>
    </dgm:pt>
    <dgm:pt modelId="{03715F76-0B91-4C91-A583-6CC190134851}" type="sibTrans" cxnId="{C990347D-2B4C-4480-902F-D412C20AE200}">
      <dgm:prSet/>
      <dgm:spPr/>
      <dgm:t>
        <a:bodyPr/>
        <a:lstStyle/>
        <a:p>
          <a:endParaRPr lang="nl-NL"/>
        </a:p>
      </dgm:t>
    </dgm:pt>
    <dgm:pt modelId="{BAC9AB80-F2E8-4583-A016-9BB0DEC334A7}">
      <dgm:prSet/>
      <dgm:spPr/>
      <dgm:t>
        <a:bodyPr/>
        <a:lstStyle/>
        <a:p>
          <a:r>
            <a:rPr lang="nl-NL" dirty="0" smtClean="0"/>
            <a:t>Vetten</a:t>
          </a:r>
          <a:endParaRPr lang="nl-NL" dirty="0"/>
        </a:p>
      </dgm:t>
    </dgm:pt>
    <dgm:pt modelId="{560AF402-7DAA-4457-9449-D7B2DC80BE3B}" type="parTrans" cxnId="{00666902-B4A6-40DF-9F0C-6C2D29FDFAA3}">
      <dgm:prSet/>
      <dgm:spPr/>
      <dgm:t>
        <a:bodyPr/>
        <a:lstStyle/>
        <a:p>
          <a:endParaRPr lang="nl-NL"/>
        </a:p>
      </dgm:t>
    </dgm:pt>
    <dgm:pt modelId="{00175D9A-9A31-49E8-9504-B1F5DE2DDB49}" type="sibTrans" cxnId="{00666902-B4A6-40DF-9F0C-6C2D29FDFAA3}">
      <dgm:prSet/>
      <dgm:spPr/>
      <dgm:t>
        <a:bodyPr/>
        <a:lstStyle/>
        <a:p>
          <a:endParaRPr lang="nl-NL"/>
        </a:p>
      </dgm:t>
    </dgm:pt>
    <dgm:pt modelId="{079D34AE-BBBB-49D7-A614-04F746BF0357}">
      <dgm:prSet/>
      <dgm:spPr/>
      <dgm:t>
        <a:bodyPr/>
        <a:lstStyle/>
        <a:p>
          <a:r>
            <a:rPr lang="nl-NL" dirty="0" smtClean="0"/>
            <a:t>Mineralen</a:t>
          </a:r>
          <a:endParaRPr lang="nl-NL" dirty="0"/>
        </a:p>
      </dgm:t>
    </dgm:pt>
    <dgm:pt modelId="{87940143-22BF-4D27-A7A7-E1E25B29F130}" type="parTrans" cxnId="{65D47729-6348-4C03-A743-CD1465F7F115}">
      <dgm:prSet/>
      <dgm:spPr/>
      <dgm:t>
        <a:bodyPr/>
        <a:lstStyle/>
        <a:p>
          <a:endParaRPr lang="nl-NL"/>
        </a:p>
      </dgm:t>
    </dgm:pt>
    <dgm:pt modelId="{98FC44E7-0E1B-4180-A274-F18AF9186B28}" type="sibTrans" cxnId="{65D47729-6348-4C03-A743-CD1465F7F115}">
      <dgm:prSet/>
      <dgm:spPr/>
      <dgm:t>
        <a:bodyPr/>
        <a:lstStyle/>
        <a:p>
          <a:endParaRPr lang="nl-NL"/>
        </a:p>
      </dgm:t>
    </dgm:pt>
    <dgm:pt modelId="{08D93910-E352-4D8D-B474-A90C6D68415E}">
      <dgm:prSet/>
      <dgm:spPr/>
      <dgm:t>
        <a:bodyPr/>
        <a:lstStyle/>
        <a:p>
          <a:r>
            <a:rPr lang="nl-NL" dirty="0" smtClean="0"/>
            <a:t>Zouten</a:t>
          </a:r>
          <a:endParaRPr lang="nl-NL" dirty="0"/>
        </a:p>
      </dgm:t>
    </dgm:pt>
    <dgm:pt modelId="{9EC62299-BE81-476F-9225-377C0EB8D0DA}" type="parTrans" cxnId="{3B6A5AA6-B213-4635-8BD9-58230D45501C}">
      <dgm:prSet/>
      <dgm:spPr/>
      <dgm:t>
        <a:bodyPr/>
        <a:lstStyle/>
        <a:p>
          <a:endParaRPr lang="nl-NL"/>
        </a:p>
      </dgm:t>
    </dgm:pt>
    <dgm:pt modelId="{B0640914-8327-4F9F-8585-E2A96CD0506A}" type="sibTrans" cxnId="{3B6A5AA6-B213-4635-8BD9-58230D45501C}">
      <dgm:prSet/>
      <dgm:spPr/>
      <dgm:t>
        <a:bodyPr/>
        <a:lstStyle/>
        <a:p>
          <a:endParaRPr lang="nl-NL"/>
        </a:p>
      </dgm:t>
    </dgm:pt>
    <dgm:pt modelId="{EE502F75-5BBE-4260-A037-841275DACECA}" type="pres">
      <dgm:prSet presAssocID="{F9B64D3B-7EDA-49BC-95D1-0908CBDE87D1}" presName="diagram" presStyleCnt="0">
        <dgm:presLayoutVars>
          <dgm:chPref val="1"/>
          <dgm:dir/>
          <dgm:animOne val="branch"/>
          <dgm:animLvl val="lvl"/>
          <dgm:resizeHandles val="exact"/>
        </dgm:presLayoutVars>
      </dgm:prSet>
      <dgm:spPr/>
      <dgm:t>
        <a:bodyPr/>
        <a:lstStyle/>
        <a:p>
          <a:endParaRPr lang="nl-NL"/>
        </a:p>
      </dgm:t>
    </dgm:pt>
    <dgm:pt modelId="{6590B7E3-E6FC-45FB-A724-5B1D853179AF}" type="pres">
      <dgm:prSet presAssocID="{37AE404E-6683-4941-9437-C9515B508A96}" presName="root1" presStyleCnt="0"/>
      <dgm:spPr/>
    </dgm:pt>
    <dgm:pt modelId="{26DA1ED9-939D-4662-85CB-69DCEAE8DA26}" type="pres">
      <dgm:prSet presAssocID="{37AE404E-6683-4941-9437-C9515B508A96}" presName="LevelOneTextNode" presStyleLbl="node0" presStyleIdx="0" presStyleCnt="1">
        <dgm:presLayoutVars>
          <dgm:chPref val="3"/>
        </dgm:presLayoutVars>
      </dgm:prSet>
      <dgm:spPr/>
      <dgm:t>
        <a:bodyPr/>
        <a:lstStyle/>
        <a:p>
          <a:endParaRPr lang="nl-NL"/>
        </a:p>
      </dgm:t>
    </dgm:pt>
    <dgm:pt modelId="{0D2357C0-5B0F-4AB3-AB31-F927FCA69E80}" type="pres">
      <dgm:prSet presAssocID="{37AE404E-6683-4941-9437-C9515B508A96}" presName="level2hierChild" presStyleCnt="0"/>
      <dgm:spPr/>
    </dgm:pt>
    <dgm:pt modelId="{3DBAFF1E-7DC8-4828-BF89-EC44D8160C1D}" type="pres">
      <dgm:prSet presAssocID="{A9437BAA-8527-45DA-AD99-5FED3DBDFE60}" presName="conn2-1" presStyleLbl="parChTrans1D2" presStyleIdx="0" presStyleCnt="2"/>
      <dgm:spPr/>
      <dgm:t>
        <a:bodyPr/>
        <a:lstStyle/>
        <a:p>
          <a:endParaRPr lang="nl-NL"/>
        </a:p>
      </dgm:t>
    </dgm:pt>
    <dgm:pt modelId="{E81904F9-0843-44C1-AA4A-2A1A5718E809}" type="pres">
      <dgm:prSet presAssocID="{A9437BAA-8527-45DA-AD99-5FED3DBDFE60}" presName="connTx" presStyleLbl="parChTrans1D2" presStyleIdx="0" presStyleCnt="2"/>
      <dgm:spPr/>
      <dgm:t>
        <a:bodyPr/>
        <a:lstStyle/>
        <a:p>
          <a:endParaRPr lang="nl-NL"/>
        </a:p>
      </dgm:t>
    </dgm:pt>
    <dgm:pt modelId="{14ECCA3D-2338-4135-A105-74799610FA8B}" type="pres">
      <dgm:prSet presAssocID="{B6356B71-69F6-46A5-A9F5-8BE714943245}" presName="root2" presStyleCnt="0"/>
      <dgm:spPr/>
    </dgm:pt>
    <dgm:pt modelId="{7DDF8510-A9F3-4DD7-82A7-C41F05FC5D34}" type="pres">
      <dgm:prSet presAssocID="{B6356B71-69F6-46A5-A9F5-8BE714943245}" presName="LevelTwoTextNode" presStyleLbl="node2" presStyleIdx="0" presStyleCnt="2" custLinFactNeighborX="-992" custLinFactNeighborY="-79492">
        <dgm:presLayoutVars>
          <dgm:chPref val="3"/>
        </dgm:presLayoutVars>
      </dgm:prSet>
      <dgm:spPr/>
      <dgm:t>
        <a:bodyPr/>
        <a:lstStyle/>
        <a:p>
          <a:endParaRPr lang="nl-NL"/>
        </a:p>
      </dgm:t>
    </dgm:pt>
    <dgm:pt modelId="{AB9D0DFE-E855-4338-90A5-3A0801387B59}" type="pres">
      <dgm:prSet presAssocID="{B6356B71-69F6-46A5-A9F5-8BE714943245}" presName="level3hierChild" presStyleCnt="0"/>
      <dgm:spPr/>
    </dgm:pt>
    <dgm:pt modelId="{239F2258-353B-47ED-92F6-65495031C71E}" type="pres">
      <dgm:prSet presAssocID="{C7FBEE33-AE37-4CF4-8BF6-1902D83860EF}" presName="conn2-1" presStyleLbl="parChTrans1D2" presStyleIdx="1" presStyleCnt="2"/>
      <dgm:spPr/>
      <dgm:t>
        <a:bodyPr/>
        <a:lstStyle/>
        <a:p>
          <a:endParaRPr lang="nl-NL"/>
        </a:p>
      </dgm:t>
    </dgm:pt>
    <dgm:pt modelId="{B5F4DABE-D8AC-48E5-8BF3-D17A6F4A5545}" type="pres">
      <dgm:prSet presAssocID="{C7FBEE33-AE37-4CF4-8BF6-1902D83860EF}" presName="connTx" presStyleLbl="parChTrans1D2" presStyleIdx="1" presStyleCnt="2"/>
      <dgm:spPr/>
      <dgm:t>
        <a:bodyPr/>
        <a:lstStyle/>
        <a:p>
          <a:endParaRPr lang="nl-NL"/>
        </a:p>
      </dgm:t>
    </dgm:pt>
    <dgm:pt modelId="{3A466A27-0C9D-4C6E-B724-57B025D7A142}" type="pres">
      <dgm:prSet presAssocID="{74E0427E-BD8C-4024-AB7D-4AC7C581EB30}" presName="root2" presStyleCnt="0"/>
      <dgm:spPr/>
    </dgm:pt>
    <dgm:pt modelId="{90CCC049-5A98-4A3B-9C26-7EE93B76CED7}" type="pres">
      <dgm:prSet presAssocID="{74E0427E-BD8C-4024-AB7D-4AC7C581EB30}" presName="LevelTwoTextNode" presStyleLbl="node2" presStyleIdx="1" presStyleCnt="2" custLinFactNeighborX="-929" custLinFactNeighborY="33460">
        <dgm:presLayoutVars>
          <dgm:chPref val="3"/>
        </dgm:presLayoutVars>
      </dgm:prSet>
      <dgm:spPr/>
      <dgm:t>
        <a:bodyPr/>
        <a:lstStyle/>
        <a:p>
          <a:endParaRPr lang="nl-NL"/>
        </a:p>
      </dgm:t>
    </dgm:pt>
    <dgm:pt modelId="{1E6674DD-5A04-4E64-A2AD-8535DBBA688E}" type="pres">
      <dgm:prSet presAssocID="{74E0427E-BD8C-4024-AB7D-4AC7C581EB30}" presName="level3hierChild" presStyleCnt="0"/>
      <dgm:spPr/>
    </dgm:pt>
    <dgm:pt modelId="{DCCCA38F-9A3A-47D0-8371-9535958EA71F}" type="pres">
      <dgm:prSet presAssocID="{3DEBFA18-80EA-4A7F-8AC7-EBDE07039239}" presName="conn2-1" presStyleLbl="parChTrans1D3" presStyleIdx="0" presStyleCnt="2"/>
      <dgm:spPr/>
      <dgm:t>
        <a:bodyPr/>
        <a:lstStyle/>
        <a:p>
          <a:endParaRPr lang="nl-NL"/>
        </a:p>
      </dgm:t>
    </dgm:pt>
    <dgm:pt modelId="{4B1D86BE-5640-40FD-9206-2C1C1029CB21}" type="pres">
      <dgm:prSet presAssocID="{3DEBFA18-80EA-4A7F-8AC7-EBDE07039239}" presName="connTx" presStyleLbl="parChTrans1D3" presStyleIdx="0" presStyleCnt="2"/>
      <dgm:spPr/>
      <dgm:t>
        <a:bodyPr/>
        <a:lstStyle/>
        <a:p>
          <a:endParaRPr lang="nl-NL"/>
        </a:p>
      </dgm:t>
    </dgm:pt>
    <dgm:pt modelId="{20F51B0B-F936-4C87-B94B-89196CB493E5}" type="pres">
      <dgm:prSet presAssocID="{B8AF2AD5-6E25-47D3-BCF0-A2C988C73033}" presName="root2" presStyleCnt="0"/>
      <dgm:spPr/>
    </dgm:pt>
    <dgm:pt modelId="{29BC34BB-5EFD-49DB-BE72-AD77A2A34FF5}" type="pres">
      <dgm:prSet presAssocID="{B8AF2AD5-6E25-47D3-BCF0-A2C988C73033}" presName="LevelTwoTextNode" presStyleLbl="node3" presStyleIdx="0" presStyleCnt="2" custLinFactNeighborX="-54" custLinFactNeighborY="-23105">
        <dgm:presLayoutVars>
          <dgm:chPref val="3"/>
        </dgm:presLayoutVars>
      </dgm:prSet>
      <dgm:spPr/>
      <dgm:t>
        <a:bodyPr/>
        <a:lstStyle/>
        <a:p>
          <a:endParaRPr lang="nl-NL"/>
        </a:p>
      </dgm:t>
    </dgm:pt>
    <dgm:pt modelId="{2FE0FB93-1F0B-4F03-9CB3-D644887D79EF}" type="pres">
      <dgm:prSet presAssocID="{B8AF2AD5-6E25-47D3-BCF0-A2C988C73033}" presName="level3hierChild" presStyleCnt="0"/>
      <dgm:spPr/>
    </dgm:pt>
    <dgm:pt modelId="{464077CD-3103-43D8-94B0-2929BB62EA18}" type="pres">
      <dgm:prSet presAssocID="{A37D1AC0-8A53-4623-AA60-1C087C9DACCC}" presName="conn2-1" presStyleLbl="parChTrans1D4" presStyleIdx="0" presStyleCnt="5"/>
      <dgm:spPr/>
      <dgm:t>
        <a:bodyPr/>
        <a:lstStyle/>
        <a:p>
          <a:endParaRPr lang="nl-NL"/>
        </a:p>
      </dgm:t>
    </dgm:pt>
    <dgm:pt modelId="{FE708933-06AF-494D-BC02-8CF7C0FEA230}" type="pres">
      <dgm:prSet presAssocID="{A37D1AC0-8A53-4623-AA60-1C087C9DACCC}" presName="connTx" presStyleLbl="parChTrans1D4" presStyleIdx="0" presStyleCnt="5"/>
      <dgm:spPr/>
      <dgm:t>
        <a:bodyPr/>
        <a:lstStyle/>
        <a:p>
          <a:endParaRPr lang="nl-NL"/>
        </a:p>
      </dgm:t>
    </dgm:pt>
    <dgm:pt modelId="{3D502D0A-1F47-4FFA-A587-2D89E253872B}" type="pres">
      <dgm:prSet presAssocID="{097991B4-0624-4579-B14B-E2791B219700}" presName="root2" presStyleCnt="0"/>
      <dgm:spPr/>
    </dgm:pt>
    <dgm:pt modelId="{C7D254FD-E6BF-4E01-850A-B07F23D311A8}" type="pres">
      <dgm:prSet presAssocID="{097991B4-0624-4579-B14B-E2791B219700}" presName="LevelTwoTextNode" presStyleLbl="node4" presStyleIdx="0" presStyleCnt="5" custLinFactNeighborX="162" custLinFactNeighborY="-15394">
        <dgm:presLayoutVars>
          <dgm:chPref val="3"/>
        </dgm:presLayoutVars>
      </dgm:prSet>
      <dgm:spPr/>
      <dgm:t>
        <a:bodyPr/>
        <a:lstStyle/>
        <a:p>
          <a:endParaRPr lang="nl-NL"/>
        </a:p>
      </dgm:t>
    </dgm:pt>
    <dgm:pt modelId="{260E8B4C-7E22-4711-A94C-DAB850B01842}" type="pres">
      <dgm:prSet presAssocID="{097991B4-0624-4579-B14B-E2791B219700}" presName="level3hierChild" presStyleCnt="0"/>
      <dgm:spPr/>
    </dgm:pt>
    <dgm:pt modelId="{8D9F46AC-E248-42AD-870C-15242B55BA17}" type="pres">
      <dgm:prSet presAssocID="{7683515E-51CE-4AF9-A8C7-646ED90FEABA}" presName="conn2-1" presStyleLbl="parChTrans1D4" presStyleIdx="1" presStyleCnt="5"/>
      <dgm:spPr/>
      <dgm:t>
        <a:bodyPr/>
        <a:lstStyle/>
        <a:p>
          <a:endParaRPr lang="nl-NL"/>
        </a:p>
      </dgm:t>
    </dgm:pt>
    <dgm:pt modelId="{1E77CC5C-7540-4F47-AF15-9F4CBBAB76C7}" type="pres">
      <dgm:prSet presAssocID="{7683515E-51CE-4AF9-A8C7-646ED90FEABA}" presName="connTx" presStyleLbl="parChTrans1D4" presStyleIdx="1" presStyleCnt="5"/>
      <dgm:spPr/>
      <dgm:t>
        <a:bodyPr/>
        <a:lstStyle/>
        <a:p>
          <a:endParaRPr lang="nl-NL"/>
        </a:p>
      </dgm:t>
    </dgm:pt>
    <dgm:pt modelId="{960F0CDB-5D33-41FA-8AE5-A5A36A25E6E7}" type="pres">
      <dgm:prSet presAssocID="{61E0F706-EA54-4EF7-A7E5-C9400708CD95}" presName="root2" presStyleCnt="0"/>
      <dgm:spPr/>
    </dgm:pt>
    <dgm:pt modelId="{7D55CB84-D10E-42C2-AD16-87F2D83A52C9}" type="pres">
      <dgm:prSet presAssocID="{61E0F706-EA54-4EF7-A7E5-C9400708CD95}" presName="LevelTwoTextNode" presStyleLbl="node4" presStyleIdx="1" presStyleCnt="5" custLinFactNeighborX="958" custLinFactNeighborY="-26753">
        <dgm:presLayoutVars>
          <dgm:chPref val="3"/>
        </dgm:presLayoutVars>
      </dgm:prSet>
      <dgm:spPr/>
      <dgm:t>
        <a:bodyPr/>
        <a:lstStyle/>
        <a:p>
          <a:endParaRPr lang="nl-NL"/>
        </a:p>
      </dgm:t>
    </dgm:pt>
    <dgm:pt modelId="{FFBBE352-ADB8-42AE-9BE2-FEE851C44961}" type="pres">
      <dgm:prSet presAssocID="{61E0F706-EA54-4EF7-A7E5-C9400708CD95}" presName="level3hierChild" presStyleCnt="0"/>
      <dgm:spPr/>
    </dgm:pt>
    <dgm:pt modelId="{D33C1600-3A55-4849-8068-771A7644F16D}" type="pres">
      <dgm:prSet presAssocID="{560AF402-7DAA-4457-9449-D7B2DC80BE3B}" presName="conn2-1" presStyleLbl="parChTrans1D4" presStyleIdx="2" presStyleCnt="5"/>
      <dgm:spPr/>
      <dgm:t>
        <a:bodyPr/>
        <a:lstStyle/>
        <a:p>
          <a:endParaRPr lang="nl-NL"/>
        </a:p>
      </dgm:t>
    </dgm:pt>
    <dgm:pt modelId="{A6742CC5-9A44-49BF-8ACB-BA0BD3B354FA}" type="pres">
      <dgm:prSet presAssocID="{560AF402-7DAA-4457-9449-D7B2DC80BE3B}" presName="connTx" presStyleLbl="parChTrans1D4" presStyleIdx="2" presStyleCnt="5"/>
      <dgm:spPr/>
      <dgm:t>
        <a:bodyPr/>
        <a:lstStyle/>
        <a:p>
          <a:endParaRPr lang="nl-NL"/>
        </a:p>
      </dgm:t>
    </dgm:pt>
    <dgm:pt modelId="{9BCCF23B-4E47-48D8-91A0-4CAF09078579}" type="pres">
      <dgm:prSet presAssocID="{BAC9AB80-F2E8-4583-A016-9BB0DEC334A7}" presName="root2" presStyleCnt="0"/>
      <dgm:spPr/>
    </dgm:pt>
    <dgm:pt modelId="{CF3BDE80-2A5E-4A97-816C-72EA09DCC68F}" type="pres">
      <dgm:prSet presAssocID="{BAC9AB80-F2E8-4583-A016-9BB0DEC334A7}" presName="LevelTwoTextNode" presStyleLbl="node4" presStyleIdx="2" presStyleCnt="5" custLinFactNeighborX="182" custLinFactNeighborY="-36734">
        <dgm:presLayoutVars>
          <dgm:chPref val="3"/>
        </dgm:presLayoutVars>
      </dgm:prSet>
      <dgm:spPr/>
      <dgm:t>
        <a:bodyPr/>
        <a:lstStyle/>
        <a:p>
          <a:endParaRPr lang="nl-NL"/>
        </a:p>
      </dgm:t>
    </dgm:pt>
    <dgm:pt modelId="{7C407C31-DC74-4B97-B482-0C22FBDCB2D5}" type="pres">
      <dgm:prSet presAssocID="{BAC9AB80-F2E8-4583-A016-9BB0DEC334A7}" presName="level3hierChild" presStyleCnt="0"/>
      <dgm:spPr/>
    </dgm:pt>
    <dgm:pt modelId="{05A8B396-DF70-474D-AB36-F8E8C75BC554}" type="pres">
      <dgm:prSet presAssocID="{78A691E2-8E0B-4C12-AC2E-CF84B3D7EA2E}" presName="conn2-1" presStyleLbl="parChTrans1D3" presStyleIdx="1" presStyleCnt="2"/>
      <dgm:spPr/>
      <dgm:t>
        <a:bodyPr/>
        <a:lstStyle/>
        <a:p>
          <a:endParaRPr lang="nl-NL"/>
        </a:p>
      </dgm:t>
    </dgm:pt>
    <dgm:pt modelId="{21410995-BE80-4092-BE75-76306D839F98}" type="pres">
      <dgm:prSet presAssocID="{78A691E2-8E0B-4C12-AC2E-CF84B3D7EA2E}" presName="connTx" presStyleLbl="parChTrans1D3" presStyleIdx="1" presStyleCnt="2"/>
      <dgm:spPr/>
      <dgm:t>
        <a:bodyPr/>
        <a:lstStyle/>
        <a:p>
          <a:endParaRPr lang="nl-NL"/>
        </a:p>
      </dgm:t>
    </dgm:pt>
    <dgm:pt modelId="{4FC2C5CA-90BD-4AED-BBAB-615B228FA44F}" type="pres">
      <dgm:prSet presAssocID="{D30C518E-8035-4AAF-B814-428BE657D1C7}" presName="root2" presStyleCnt="0"/>
      <dgm:spPr/>
    </dgm:pt>
    <dgm:pt modelId="{04697734-C00B-495E-AFAD-0AF068A1D3A1}" type="pres">
      <dgm:prSet presAssocID="{D30C518E-8035-4AAF-B814-428BE657D1C7}" presName="LevelTwoTextNode" presStyleLbl="node3" presStyleIdx="1" presStyleCnt="2" custLinFactNeighborX="-672" custLinFactNeighborY="7425">
        <dgm:presLayoutVars>
          <dgm:chPref val="3"/>
        </dgm:presLayoutVars>
      </dgm:prSet>
      <dgm:spPr/>
      <dgm:t>
        <a:bodyPr/>
        <a:lstStyle/>
        <a:p>
          <a:endParaRPr lang="nl-NL"/>
        </a:p>
      </dgm:t>
    </dgm:pt>
    <dgm:pt modelId="{9EA8BE0E-3C3F-432B-B821-E079FEE22EA6}" type="pres">
      <dgm:prSet presAssocID="{D30C518E-8035-4AAF-B814-428BE657D1C7}" presName="level3hierChild" presStyleCnt="0"/>
      <dgm:spPr/>
    </dgm:pt>
    <dgm:pt modelId="{C4D120BD-CA10-46D6-B756-8B7582CEDD39}" type="pres">
      <dgm:prSet presAssocID="{87940143-22BF-4D27-A7A7-E1E25B29F130}" presName="conn2-1" presStyleLbl="parChTrans1D4" presStyleIdx="3" presStyleCnt="5"/>
      <dgm:spPr/>
      <dgm:t>
        <a:bodyPr/>
        <a:lstStyle/>
        <a:p>
          <a:endParaRPr lang="nl-NL"/>
        </a:p>
      </dgm:t>
    </dgm:pt>
    <dgm:pt modelId="{16F196BA-4960-4D51-A615-968FD772AF3C}" type="pres">
      <dgm:prSet presAssocID="{87940143-22BF-4D27-A7A7-E1E25B29F130}" presName="connTx" presStyleLbl="parChTrans1D4" presStyleIdx="3" presStyleCnt="5"/>
      <dgm:spPr/>
      <dgm:t>
        <a:bodyPr/>
        <a:lstStyle/>
        <a:p>
          <a:endParaRPr lang="nl-NL"/>
        </a:p>
      </dgm:t>
    </dgm:pt>
    <dgm:pt modelId="{9D98E751-88EB-4C82-9F6A-C19D03A69750}" type="pres">
      <dgm:prSet presAssocID="{079D34AE-BBBB-49D7-A614-04F746BF0357}" presName="root2" presStyleCnt="0"/>
      <dgm:spPr/>
    </dgm:pt>
    <dgm:pt modelId="{CB7DF1B3-0B22-4162-A2D7-B275F4A97302}" type="pres">
      <dgm:prSet presAssocID="{079D34AE-BBBB-49D7-A614-04F746BF0357}" presName="LevelTwoTextNode" presStyleLbl="node4" presStyleIdx="3" presStyleCnt="5" custLinFactNeighborX="211" custLinFactNeighborY="21015">
        <dgm:presLayoutVars>
          <dgm:chPref val="3"/>
        </dgm:presLayoutVars>
      </dgm:prSet>
      <dgm:spPr/>
      <dgm:t>
        <a:bodyPr/>
        <a:lstStyle/>
        <a:p>
          <a:endParaRPr lang="nl-NL"/>
        </a:p>
      </dgm:t>
    </dgm:pt>
    <dgm:pt modelId="{241C69D9-472D-415B-B384-BDB12956D7C9}" type="pres">
      <dgm:prSet presAssocID="{079D34AE-BBBB-49D7-A614-04F746BF0357}" presName="level3hierChild" presStyleCnt="0"/>
      <dgm:spPr/>
    </dgm:pt>
    <dgm:pt modelId="{7187F3B4-E8CC-4D9E-9D41-07CEC2180161}" type="pres">
      <dgm:prSet presAssocID="{9EC62299-BE81-476F-9225-377C0EB8D0DA}" presName="conn2-1" presStyleLbl="parChTrans1D4" presStyleIdx="4" presStyleCnt="5"/>
      <dgm:spPr/>
      <dgm:t>
        <a:bodyPr/>
        <a:lstStyle/>
        <a:p>
          <a:endParaRPr lang="nl-NL"/>
        </a:p>
      </dgm:t>
    </dgm:pt>
    <dgm:pt modelId="{A56D727B-EC46-4BB8-883E-BC64A95D2B5B}" type="pres">
      <dgm:prSet presAssocID="{9EC62299-BE81-476F-9225-377C0EB8D0DA}" presName="connTx" presStyleLbl="parChTrans1D4" presStyleIdx="4" presStyleCnt="5"/>
      <dgm:spPr/>
      <dgm:t>
        <a:bodyPr/>
        <a:lstStyle/>
        <a:p>
          <a:endParaRPr lang="nl-NL"/>
        </a:p>
      </dgm:t>
    </dgm:pt>
    <dgm:pt modelId="{467AFEBF-E590-4D0B-81C8-9FD55D423346}" type="pres">
      <dgm:prSet presAssocID="{08D93910-E352-4D8D-B474-A90C6D68415E}" presName="root2" presStyleCnt="0"/>
      <dgm:spPr/>
    </dgm:pt>
    <dgm:pt modelId="{ECCA231D-FB41-4BA1-99E4-A8B56206F9A2}" type="pres">
      <dgm:prSet presAssocID="{08D93910-E352-4D8D-B474-A90C6D68415E}" presName="LevelTwoTextNode" presStyleLbl="node4" presStyleIdx="4" presStyleCnt="5" custLinFactNeighborY="49469">
        <dgm:presLayoutVars>
          <dgm:chPref val="3"/>
        </dgm:presLayoutVars>
      </dgm:prSet>
      <dgm:spPr/>
      <dgm:t>
        <a:bodyPr/>
        <a:lstStyle/>
        <a:p>
          <a:endParaRPr lang="nl-NL"/>
        </a:p>
      </dgm:t>
    </dgm:pt>
    <dgm:pt modelId="{7C0C8396-B679-498B-B417-6A2396281EED}" type="pres">
      <dgm:prSet presAssocID="{08D93910-E352-4D8D-B474-A90C6D68415E}" presName="level3hierChild" presStyleCnt="0"/>
      <dgm:spPr/>
    </dgm:pt>
  </dgm:ptLst>
  <dgm:cxnLst>
    <dgm:cxn modelId="{CF1729AE-C2FE-4B4D-8D0F-380F4997F0D2}" type="presOf" srcId="{87940143-22BF-4D27-A7A7-E1E25B29F130}" destId="{16F196BA-4960-4D51-A615-968FD772AF3C}" srcOrd="1" destOrd="0" presId="urn:microsoft.com/office/officeart/2005/8/layout/hierarchy2"/>
    <dgm:cxn modelId="{3B4E1AB1-E7AF-4F1F-981B-32886A36E654}" srcId="{37AE404E-6683-4941-9437-C9515B508A96}" destId="{B6356B71-69F6-46A5-A9F5-8BE714943245}" srcOrd="0" destOrd="0" parTransId="{A9437BAA-8527-45DA-AD99-5FED3DBDFE60}" sibTransId="{B3573ED3-7E3C-4996-A1D7-23F1CD265A89}"/>
    <dgm:cxn modelId="{90BACF13-97FE-460E-8425-DE52FB129C99}" type="presOf" srcId="{F9B64D3B-7EDA-49BC-95D1-0908CBDE87D1}" destId="{EE502F75-5BBE-4260-A037-841275DACECA}" srcOrd="0" destOrd="0" presId="urn:microsoft.com/office/officeart/2005/8/layout/hierarchy2"/>
    <dgm:cxn modelId="{5AF4E250-8512-4A93-BB1F-000DB9C99849}" type="presOf" srcId="{9EC62299-BE81-476F-9225-377C0EB8D0DA}" destId="{7187F3B4-E8CC-4D9E-9D41-07CEC2180161}" srcOrd="0" destOrd="0" presId="urn:microsoft.com/office/officeart/2005/8/layout/hierarchy2"/>
    <dgm:cxn modelId="{FDFF6B76-4225-46E3-9C9A-5D9B5637C8FA}" srcId="{37AE404E-6683-4941-9437-C9515B508A96}" destId="{74E0427E-BD8C-4024-AB7D-4AC7C581EB30}" srcOrd="1" destOrd="0" parTransId="{C7FBEE33-AE37-4CF4-8BF6-1902D83860EF}" sibTransId="{0FA9DD8F-115B-4BC5-91C8-872AAE165E9E}"/>
    <dgm:cxn modelId="{50ACEABA-344B-45F0-9ECB-219FE32C1A72}" type="presOf" srcId="{78A691E2-8E0B-4C12-AC2E-CF84B3D7EA2E}" destId="{21410995-BE80-4092-BE75-76306D839F98}" srcOrd="1" destOrd="0" presId="urn:microsoft.com/office/officeart/2005/8/layout/hierarchy2"/>
    <dgm:cxn modelId="{0A8B30A9-1354-41F9-9188-D6AAFCCC31A6}" type="presOf" srcId="{61E0F706-EA54-4EF7-A7E5-C9400708CD95}" destId="{7D55CB84-D10E-42C2-AD16-87F2D83A52C9}" srcOrd="0" destOrd="0" presId="urn:microsoft.com/office/officeart/2005/8/layout/hierarchy2"/>
    <dgm:cxn modelId="{9693ACA1-6742-4876-BF4A-7711E21E4819}" type="presOf" srcId="{B8AF2AD5-6E25-47D3-BCF0-A2C988C73033}" destId="{29BC34BB-5EFD-49DB-BE72-AD77A2A34FF5}" srcOrd="0" destOrd="0" presId="urn:microsoft.com/office/officeart/2005/8/layout/hierarchy2"/>
    <dgm:cxn modelId="{B4A25285-6A4B-41B6-9863-0C3B20258960}" type="presOf" srcId="{87940143-22BF-4D27-A7A7-E1E25B29F130}" destId="{C4D120BD-CA10-46D6-B756-8B7582CEDD39}" srcOrd="0" destOrd="0" presId="urn:microsoft.com/office/officeart/2005/8/layout/hierarchy2"/>
    <dgm:cxn modelId="{6186C98A-6DBD-409C-8C6C-43FA52CF4F37}" type="presOf" srcId="{A9437BAA-8527-45DA-AD99-5FED3DBDFE60}" destId="{E81904F9-0843-44C1-AA4A-2A1A5718E809}" srcOrd="1" destOrd="0" presId="urn:microsoft.com/office/officeart/2005/8/layout/hierarchy2"/>
    <dgm:cxn modelId="{294D0BAB-0FE8-4BD8-9231-AFC5B854EC96}" type="presOf" srcId="{097991B4-0624-4579-B14B-E2791B219700}" destId="{C7D254FD-E6BF-4E01-850A-B07F23D311A8}" srcOrd="0" destOrd="0" presId="urn:microsoft.com/office/officeart/2005/8/layout/hierarchy2"/>
    <dgm:cxn modelId="{C990347D-2B4C-4480-902F-D412C20AE200}" srcId="{B8AF2AD5-6E25-47D3-BCF0-A2C988C73033}" destId="{61E0F706-EA54-4EF7-A7E5-C9400708CD95}" srcOrd="1" destOrd="0" parTransId="{7683515E-51CE-4AF9-A8C7-646ED90FEABA}" sibTransId="{03715F76-0B91-4C91-A583-6CC190134851}"/>
    <dgm:cxn modelId="{A3FAD0DC-4057-4B51-B066-7259CF712BE6}" type="presOf" srcId="{BAC9AB80-F2E8-4583-A016-9BB0DEC334A7}" destId="{CF3BDE80-2A5E-4A97-816C-72EA09DCC68F}" srcOrd="0" destOrd="0" presId="urn:microsoft.com/office/officeart/2005/8/layout/hierarchy2"/>
    <dgm:cxn modelId="{30DAF3EC-08EC-4884-9382-6A059F5FD8C0}" type="presOf" srcId="{7683515E-51CE-4AF9-A8C7-646ED90FEABA}" destId="{8D9F46AC-E248-42AD-870C-15242B55BA17}" srcOrd="0" destOrd="0" presId="urn:microsoft.com/office/officeart/2005/8/layout/hierarchy2"/>
    <dgm:cxn modelId="{5E5388CC-7FDA-4605-8A19-F21A988C45F4}" srcId="{B8AF2AD5-6E25-47D3-BCF0-A2C988C73033}" destId="{097991B4-0624-4579-B14B-E2791B219700}" srcOrd="0" destOrd="0" parTransId="{A37D1AC0-8A53-4623-AA60-1C087C9DACCC}" sibTransId="{614EADF9-6FAA-43B6-A04F-D8695079DDEB}"/>
    <dgm:cxn modelId="{5A2528AA-DAE1-4E94-AD45-C78E87BC0E3C}" type="presOf" srcId="{079D34AE-BBBB-49D7-A614-04F746BF0357}" destId="{CB7DF1B3-0B22-4162-A2D7-B275F4A97302}" srcOrd="0" destOrd="0" presId="urn:microsoft.com/office/officeart/2005/8/layout/hierarchy2"/>
    <dgm:cxn modelId="{C34CDB8D-C86B-4DFF-946C-C167F9BC0DB6}" type="presOf" srcId="{560AF402-7DAA-4457-9449-D7B2DC80BE3B}" destId="{D33C1600-3A55-4849-8068-771A7644F16D}" srcOrd="0" destOrd="0" presId="urn:microsoft.com/office/officeart/2005/8/layout/hierarchy2"/>
    <dgm:cxn modelId="{A60F2F98-3606-430E-BB0A-F4EBF246AE7D}" type="presOf" srcId="{7683515E-51CE-4AF9-A8C7-646ED90FEABA}" destId="{1E77CC5C-7540-4F47-AF15-9F4CBBAB76C7}" srcOrd="1" destOrd="0" presId="urn:microsoft.com/office/officeart/2005/8/layout/hierarchy2"/>
    <dgm:cxn modelId="{0D7DED8C-2819-4724-822B-57DF7AAC7B3A}" type="presOf" srcId="{A37D1AC0-8A53-4623-AA60-1C087C9DACCC}" destId="{464077CD-3103-43D8-94B0-2929BB62EA18}" srcOrd="0" destOrd="0" presId="urn:microsoft.com/office/officeart/2005/8/layout/hierarchy2"/>
    <dgm:cxn modelId="{829A89FD-D8E6-43CE-87C7-393081218D74}" type="presOf" srcId="{3DEBFA18-80EA-4A7F-8AC7-EBDE07039239}" destId="{DCCCA38F-9A3A-47D0-8371-9535958EA71F}" srcOrd="0" destOrd="0" presId="urn:microsoft.com/office/officeart/2005/8/layout/hierarchy2"/>
    <dgm:cxn modelId="{FFAA5617-5E67-41E3-AF2B-814DBE226BDD}" type="presOf" srcId="{C7FBEE33-AE37-4CF4-8BF6-1902D83860EF}" destId="{239F2258-353B-47ED-92F6-65495031C71E}" srcOrd="0" destOrd="0" presId="urn:microsoft.com/office/officeart/2005/8/layout/hierarchy2"/>
    <dgm:cxn modelId="{F41AAAC2-3AFB-4D12-8F94-893531E188E7}" type="presOf" srcId="{78A691E2-8E0B-4C12-AC2E-CF84B3D7EA2E}" destId="{05A8B396-DF70-474D-AB36-F8E8C75BC554}" srcOrd="0" destOrd="0" presId="urn:microsoft.com/office/officeart/2005/8/layout/hierarchy2"/>
    <dgm:cxn modelId="{1A2E0E08-0C01-4D65-B8F6-0E32CF2C4FC6}" type="presOf" srcId="{C7FBEE33-AE37-4CF4-8BF6-1902D83860EF}" destId="{B5F4DABE-D8AC-48E5-8BF3-D17A6F4A5545}" srcOrd="1" destOrd="0" presId="urn:microsoft.com/office/officeart/2005/8/layout/hierarchy2"/>
    <dgm:cxn modelId="{65D47729-6348-4C03-A743-CD1465F7F115}" srcId="{D30C518E-8035-4AAF-B814-428BE657D1C7}" destId="{079D34AE-BBBB-49D7-A614-04F746BF0357}" srcOrd="0" destOrd="0" parTransId="{87940143-22BF-4D27-A7A7-E1E25B29F130}" sibTransId="{98FC44E7-0E1B-4180-A274-F18AF9186B28}"/>
    <dgm:cxn modelId="{3B6A5AA6-B213-4635-8BD9-58230D45501C}" srcId="{D30C518E-8035-4AAF-B814-428BE657D1C7}" destId="{08D93910-E352-4D8D-B474-A90C6D68415E}" srcOrd="1" destOrd="0" parTransId="{9EC62299-BE81-476F-9225-377C0EB8D0DA}" sibTransId="{B0640914-8327-4F9F-8585-E2A96CD0506A}"/>
    <dgm:cxn modelId="{64A3E66F-21EF-45C0-90BC-0EA3CCD3F12A}" type="presOf" srcId="{B6356B71-69F6-46A5-A9F5-8BE714943245}" destId="{7DDF8510-A9F3-4DD7-82A7-C41F05FC5D34}" srcOrd="0" destOrd="0" presId="urn:microsoft.com/office/officeart/2005/8/layout/hierarchy2"/>
    <dgm:cxn modelId="{F7CC0496-F79C-42E3-9337-2FB10587086A}" srcId="{74E0427E-BD8C-4024-AB7D-4AC7C581EB30}" destId="{D30C518E-8035-4AAF-B814-428BE657D1C7}" srcOrd="1" destOrd="0" parTransId="{78A691E2-8E0B-4C12-AC2E-CF84B3D7EA2E}" sibTransId="{7089187B-6347-4CF1-A0A1-42A3A1C1BED2}"/>
    <dgm:cxn modelId="{52F33071-F7E0-4B95-A514-DE8964ECBF3C}" type="presOf" srcId="{74E0427E-BD8C-4024-AB7D-4AC7C581EB30}" destId="{90CCC049-5A98-4A3B-9C26-7EE93B76CED7}" srcOrd="0" destOrd="0" presId="urn:microsoft.com/office/officeart/2005/8/layout/hierarchy2"/>
    <dgm:cxn modelId="{F3291EE1-64BE-4A72-AF52-A88A9BBC3DA5}" type="presOf" srcId="{37AE404E-6683-4941-9437-C9515B508A96}" destId="{26DA1ED9-939D-4662-85CB-69DCEAE8DA26}" srcOrd="0" destOrd="0" presId="urn:microsoft.com/office/officeart/2005/8/layout/hierarchy2"/>
    <dgm:cxn modelId="{8F5E38F5-EBC3-4D7D-8BA3-AE58C1E18D5E}" srcId="{F9B64D3B-7EDA-49BC-95D1-0908CBDE87D1}" destId="{37AE404E-6683-4941-9437-C9515B508A96}" srcOrd="0" destOrd="0" parTransId="{46B0F206-41C7-4C3A-B9E5-04BBD3F6D20E}" sibTransId="{0C3B2F05-B297-4E22-817A-BBF252005AFB}"/>
    <dgm:cxn modelId="{9E0C5682-9306-4CD9-A91A-690CF74D37EC}" type="presOf" srcId="{D30C518E-8035-4AAF-B814-428BE657D1C7}" destId="{04697734-C00B-495E-AFAD-0AF068A1D3A1}" srcOrd="0" destOrd="0" presId="urn:microsoft.com/office/officeart/2005/8/layout/hierarchy2"/>
    <dgm:cxn modelId="{67B854D9-5C55-46C3-A1E6-998A1D2AF49B}" type="presOf" srcId="{560AF402-7DAA-4457-9449-D7B2DC80BE3B}" destId="{A6742CC5-9A44-49BF-8ACB-BA0BD3B354FA}" srcOrd="1" destOrd="0" presId="urn:microsoft.com/office/officeart/2005/8/layout/hierarchy2"/>
    <dgm:cxn modelId="{00666902-B4A6-40DF-9F0C-6C2D29FDFAA3}" srcId="{B8AF2AD5-6E25-47D3-BCF0-A2C988C73033}" destId="{BAC9AB80-F2E8-4583-A016-9BB0DEC334A7}" srcOrd="2" destOrd="0" parTransId="{560AF402-7DAA-4457-9449-D7B2DC80BE3B}" sibTransId="{00175D9A-9A31-49E8-9504-B1F5DE2DDB49}"/>
    <dgm:cxn modelId="{EC474150-8B1B-4318-A01C-4A1EDFD034C3}" type="presOf" srcId="{A9437BAA-8527-45DA-AD99-5FED3DBDFE60}" destId="{3DBAFF1E-7DC8-4828-BF89-EC44D8160C1D}" srcOrd="0" destOrd="0" presId="urn:microsoft.com/office/officeart/2005/8/layout/hierarchy2"/>
    <dgm:cxn modelId="{D0B70596-AB46-4A36-BDA7-26D62FDD291A}" srcId="{74E0427E-BD8C-4024-AB7D-4AC7C581EB30}" destId="{B8AF2AD5-6E25-47D3-BCF0-A2C988C73033}" srcOrd="0" destOrd="0" parTransId="{3DEBFA18-80EA-4A7F-8AC7-EBDE07039239}" sibTransId="{0117C1CA-2E35-4B9B-8F36-F01753B1DFED}"/>
    <dgm:cxn modelId="{148B0362-86B8-4C64-97EB-1E1E59198A8C}" type="presOf" srcId="{A37D1AC0-8A53-4623-AA60-1C087C9DACCC}" destId="{FE708933-06AF-494D-BC02-8CF7C0FEA230}" srcOrd="1" destOrd="0" presId="urn:microsoft.com/office/officeart/2005/8/layout/hierarchy2"/>
    <dgm:cxn modelId="{B6D435EE-C9C0-4840-95B8-5B23C50342A8}" type="presOf" srcId="{3DEBFA18-80EA-4A7F-8AC7-EBDE07039239}" destId="{4B1D86BE-5640-40FD-9206-2C1C1029CB21}" srcOrd="1" destOrd="0" presId="urn:microsoft.com/office/officeart/2005/8/layout/hierarchy2"/>
    <dgm:cxn modelId="{BCEE8E81-E11F-49F9-A25D-1E74EB758F37}" type="presOf" srcId="{08D93910-E352-4D8D-B474-A90C6D68415E}" destId="{ECCA231D-FB41-4BA1-99E4-A8B56206F9A2}" srcOrd="0" destOrd="0" presId="urn:microsoft.com/office/officeart/2005/8/layout/hierarchy2"/>
    <dgm:cxn modelId="{0FCBE86E-CF0D-406E-9273-BEE1BE1BD59B}" type="presOf" srcId="{9EC62299-BE81-476F-9225-377C0EB8D0DA}" destId="{A56D727B-EC46-4BB8-883E-BC64A95D2B5B}" srcOrd="1" destOrd="0" presId="urn:microsoft.com/office/officeart/2005/8/layout/hierarchy2"/>
    <dgm:cxn modelId="{F3A6E3A7-46C9-40DA-8668-57F46D4D7A83}" type="presParOf" srcId="{EE502F75-5BBE-4260-A037-841275DACECA}" destId="{6590B7E3-E6FC-45FB-A724-5B1D853179AF}" srcOrd="0" destOrd="0" presId="urn:microsoft.com/office/officeart/2005/8/layout/hierarchy2"/>
    <dgm:cxn modelId="{5304219F-F43A-456A-80C3-FAA3090C8F14}" type="presParOf" srcId="{6590B7E3-E6FC-45FB-A724-5B1D853179AF}" destId="{26DA1ED9-939D-4662-85CB-69DCEAE8DA26}" srcOrd="0" destOrd="0" presId="urn:microsoft.com/office/officeart/2005/8/layout/hierarchy2"/>
    <dgm:cxn modelId="{8E84EB1A-2DA8-4EC9-BF58-A908FFC1D312}" type="presParOf" srcId="{6590B7E3-E6FC-45FB-A724-5B1D853179AF}" destId="{0D2357C0-5B0F-4AB3-AB31-F927FCA69E80}" srcOrd="1" destOrd="0" presId="urn:microsoft.com/office/officeart/2005/8/layout/hierarchy2"/>
    <dgm:cxn modelId="{70EE1E7A-1401-44F6-AAB9-7937A2A72E6E}" type="presParOf" srcId="{0D2357C0-5B0F-4AB3-AB31-F927FCA69E80}" destId="{3DBAFF1E-7DC8-4828-BF89-EC44D8160C1D}" srcOrd="0" destOrd="0" presId="urn:microsoft.com/office/officeart/2005/8/layout/hierarchy2"/>
    <dgm:cxn modelId="{770C557C-299E-4E82-B96B-E81C1A427AFC}" type="presParOf" srcId="{3DBAFF1E-7DC8-4828-BF89-EC44D8160C1D}" destId="{E81904F9-0843-44C1-AA4A-2A1A5718E809}" srcOrd="0" destOrd="0" presId="urn:microsoft.com/office/officeart/2005/8/layout/hierarchy2"/>
    <dgm:cxn modelId="{D7A6ECF7-A31B-4914-9F38-416866227268}" type="presParOf" srcId="{0D2357C0-5B0F-4AB3-AB31-F927FCA69E80}" destId="{14ECCA3D-2338-4135-A105-74799610FA8B}" srcOrd="1" destOrd="0" presId="urn:microsoft.com/office/officeart/2005/8/layout/hierarchy2"/>
    <dgm:cxn modelId="{7BCC82F2-D1B5-4414-99E1-ABCB4B68842E}" type="presParOf" srcId="{14ECCA3D-2338-4135-A105-74799610FA8B}" destId="{7DDF8510-A9F3-4DD7-82A7-C41F05FC5D34}" srcOrd="0" destOrd="0" presId="urn:microsoft.com/office/officeart/2005/8/layout/hierarchy2"/>
    <dgm:cxn modelId="{B308A0FB-4D9A-4F62-9BD6-90997B31BA4E}" type="presParOf" srcId="{14ECCA3D-2338-4135-A105-74799610FA8B}" destId="{AB9D0DFE-E855-4338-90A5-3A0801387B59}" srcOrd="1" destOrd="0" presId="urn:microsoft.com/office/officeart/2005/8/layout/hierarchy2"/>
    <dgm:cxn modelId="{1E1E979D-B268-4087-93D7-F640E41CFE0F}" type="presParOf" srcId="{0D2357C0-5B0F-4AB3-AB31-F927FCA69E80}" destId="{239F2258-353B-47ED-92F6-65495031C71E}" srcOrd="2" destOrd="0" presId="urn:microsoft.com/office/officeart/2005/8/layout/hierarchy2"/>
    <dgm:cxn modelId="{1CE7028F-9E3B-424D-A56C-C57D46BE21C9}" type="presParOf" srcId="{239F2258-353B-47ED-92F6-65495031C71E}" destId="{B5F4DABE-D8AC-48E5-8BF3-D17A6F4A5545}" srcOrd="0" destOrd="0" presId="urn:microsoft.com/office/officeart/2005/8/layout/hierarchy2"/>
    <dgm:cxn modelId="{42788916-A339-41B2-B113-3E931CE479B9}" type="presParOf" srcId="{0D2357C0-5B0F-4AB3-AB31-F927FCA69E80}" destId="{3A466A27-0C9D-4C6E-B724-57B025D7A142}" srcOrd="3" destOrd="0" presId="urn:microsoft.com/office/officeart/2005/8/layout/hierarchy2"/>
    <dgm:cxn modelId="{41113079-B0C6-4F4E-95A0-0A2D1364B593}" type="presParOf" srcId="{3A466A27-0C9D-4C6E-B724-57B025D7A142}" destId="{90CCC049-5A98-4A3B-9C26-7EE93B76CED7}" srcOrd="0" destOrd="0" presId="urn:microsoft.com/office/officeart/2005/8/layout/hierarchy2"/>
    <dgm:cxn modelId="{FF066852-06A3-40E8-895A-BDFCC8F4FDDC}" type="presParOf" srcId="{3A466A27-0C9D-4C6E-B724-57B025D7A142}" destId="{1E6674DD-5A04-4E64-A2AD-8535DBBA688E}" srcOrd="1" destOrd="0" presId="urn:microsoft.com/office/officeart/2005/8/layout/hierarchy2"/>
    <dgm:cxn modelId="{4A2D2658-67A5-4803-A55E-6421F7EC1AC7}" type="presParOf" srcId="{1E6674DD-5A04-4E64-A2AD-8535DBBA688E}" destId="{DCCCA38F-9A3A-47D0-8371-9535958EA71F}" srcOrd="0" destOrd="0" presId="urn:microsoft.com/office/officeart/2005/8/layout/hierarchy2"/>
    <dgm:cxn modelId="{005F16B9-7AD7-4541-A4C8-00E8581B526F}" type="presParOf" srcId="{DCCCA38F-9A3A-47D0-8371-9535958EA71F}" destId="{4B1D86BE-5640-40FD-9206-2C1C1029CB21}" srcOrd="0" destOrd="0" presId="urn:microsoft.com/office/officeart/2005/8/layout/hierarchy2"/>
    <dgm:cxn modelId="{1F069F55-2757-400B-AD4C-36C5550ED662}" type="presParOf" srcId="{1E6674DD-5A04-4E64-A2AD-8535DBBA688E}" destId="{20F51B0B-F936-4C87-B94B-89196CB493E5}" srcOrd="1" destOrd="0" presId="urn:microsoft.com/office/officeart/2005/8/layout/hierarchy2"/>
    <dgm:cxn modelId="{4D6D51C2-A22A-4C45-BBC7-BE79FDBFB509}" type="presParOf" srcId="{20F51B0B-F936-4C87-B94B-89196CB493E5}" destId="{29BC34BB-5EFD-49DB-BE72-AD77A2A34FF5}" srcOrd="0" destOrd="0" presId="urn:microsoft.com/office/officeart/2005/8/layout/hierarchy2"/>
    <dgm:cxn modelId="{FA9ADD0F-B937-4DDD-B139-338EC9B9F6BB}" type="presParOf" srcId="{20F51B0B-F936-4C87-B94B-89196CB493E5}" destId="{2FE0FB93-1F0B-4F03-9CB3-D644887D79EF}" srcOrd="1" destOrd="0" presId="urn:microsoft.com/office/officeart/2005/8/layout/hierarchy2"/>
    <dgm:cxn modelId="{DDE94E83-5CE8-45FA-B429-DBA0CC0B75E1}" type="presParOf" srcId="{2FE0FB93-1F0B-4F03-9CB3-D644887D79EF}" destId="{464077CD-3103-43D8-94B0-2929BB62EA18}" srcOrd="0" destOrd="0" presId="urn:microsoft.com/office/officeart/2005/8/layout/hierarchy2"/>
    <dgm:cxn modelId="{6B1DAE8D-4B9B-4A92-8E60-7CDDCEA2AE57}" type="presParOf" srcId="{464077CD-3103-43D8-94B0-2929BB62EA18}" destId="{FE708933-06AF-494D-BC02-8CF7C0FEA230}" srcOrd="0" destOrd="0" presId="urn:microsoft.com/office/officeart/2005/8/layout/hierarchy2"/>
    <dgm:cxn modelId="{8309F967-F636-4343-AE1A-4E880ADEDB74}" type="presParOf" srcId="{2FE0FB93-1F0B-4F03-9CB3-D644887D79EF}" destId="{3D502D0A-1F47-4FFA-A587-2D89E253872B}" srcOrd="1" destOrd="0" presId="urn:microsoft.com/office/officeart/2005/8/layout/hierarchy2"/>
    <dgm:cxn modelId="{0B494076-57F4-4FE6-B7AC-5748819F31E0}" type="presParOf" srcId="{3D502D0A-1F47-4FFA-A587-2D89E253872B}" destId="{C7D254FD-E6BF-4E01-850A-B07F23D311A8}" srcOrd="0" destOrd="0" presId="urn:microsoft.com/office/officeart/2005/8/layout/hierarchy2"/>
    <dgm:cxn modelId="{4240A46E-5BBF-40F4-8C1B-7B5BDDC126AF}" type="presParOf" srcId="{3D502D0A-1F47-4FFA-A587-2D89E253872B}" destId="{260E8B4C-7E22-4711-A94C-DAB850B01842}" srcOrd="1" destOrd="0" presId="urn:microsoft.com/office/officeart/2005/8/layout/hierarchy2"/>
    <dgm:cxn modelId="{E024B062-D773-4D1D-B340-1E2D7E8D63C6}" type="presParOf" srcId="{2FE0FB93-1F0B-4F03-9CB3-D644887D79EF}" destId="{8D9F46AC-E248-42AD-870C-15242B55BA17}" srcOrd="2" destOrd="0" presId="urn:microsoft.com/office/officeart/2005/8/layout/hierarchy2"/>
    <dgm:cxn modelId="{851AA178-DAB5-46AC-BBDE-A3469E9825F7}" type="presParOf" srcId="{8D9F46AC-E248-42AD-870C-15242B55BA17}" destId="{1E77CC5C-7540-4F47-AF15-9F4CBBAB76C7}" srcOrd="0" destOrd="0" presId="urn:microsoft.com/office/officeart/2005/8/layout/hierarchy2"/>
    <dgm:cxn modelId="{2DB2A23F-AEF2-4968-9ABB-8D0A06B644DE}" type="presParOf" srcId="{2FE0FB93-1F0B-4F03-9CB3-D644887D79EF}" destId="{960F0CDB-5D33-41FA-8AE5-A5A36A25E6E7}" srcOrd="3" destOrd="0" presId="urn:microsoft.com/office/officeart/2005/8/layout/hierarchy2"/>
    <dgm:cxn modelId="{AC37C2EF-5E4B-4AFF-AB4C-BEB2498D29EB}" type="presParOf" srcId="{960F0CDB-5D33-41FA-8AE5-A5A36A25E6E7}" destId="{7D55CB84-D10E-42C2-AD16-87F2D83A52C9}" srcOrd="0" destOrd="0" presId="urn:microsoft.com/office/officeart/2005/8/layout/hierarchy2"/>
    <dgm:cxn modelId="{4738A2B3-DF16-484C-B349-C3B9CD5C193B}" type="presParOf" srcId="{960F0CDB-5D33-41FA-8AE5-A5A36A25E6E7}" destId="{FFBBE352-ADB8-42AE-9BE2-FEE851C44961}" srcOrd="1" destOrd="0" presId="urn:microsoft.com/office/officeart/2005/8/layout/hierarchy2"/>
    <dgm:cxn modelId="{4D45225D-38AB-45D0-BE53-D32901F50F14}" type="presParOf" srcId="{2FE0FB93-1F0B-4F03-9CB3-D644887D79EF}" destId="{D33C1600-3A55-4849-8068-771A7644F16D}" srcOrd="4" destOrd="0" presId="urn:microsoft.com/office/officeart/2005/8/layout/hierarchy2"/>
    <dgm:cxn modelId="{10F38A87-6B68-4B98-802A-EAE78B38B150}" type="presParOf" srcId="{D33C1600-3A55-4849-8068-771A7644F16D}" destId="{A6742CC5-9A44-49BF-8ACB-BA0BD3B354FA}" srcOrd="0" destOrd="0" presId="urn:microsoft.com/office/officeart/2005/8/layout/hierarchy2"/>
    <dgm:cxn modelId="{D0CD643C-F476-4626-A138-001C59F07C46}" type="presParOf" srcId="{2FE0FB93-1F0B-4F03-9CB3-D644887D79EF}" destId="{9BCCF23B-4E47-48D8-91A0-4CAF09078579}" srcOrd="5" destOrd="0" presId="urn:microsoft.com/office/officeart/2005/8/layout/hierarchy2"/>
    <dgm:cxn modelId="{815D7C3A-0ECE-4ADD-87B6-CABC182F9F22}" type="presParOf" srcId="{9BCCF23B-4E47-48D8-91A0-4CAF09078579}" destId="{CF3BDE80-2A5E-4A97-816C-72EA09DCC68F}" srcOrd="0" destOrd="0" presId="urn:microsoft.com/office/officeart/2005/8/layout/hierarchy2"/>
    <dgm:cxn modelId="{21C28A42-AC98-4FAC-B950-114C316661BF}" type="presParOf" srcId="{9BCCF23B-4E47-48D8-91A0-4CAF09078579}" destId="{7C407C31-DC74-4B97-B482-0C22FBDCB2D5}" srcOrd="1" destOrd="0" presId="urn:microsoft.com/office/officeart/2005/8/layout/hierarchy2"/>
    <dgm:cxn modelId="{F401BCF3-8904-4A97-922A-28DB2D23790C}" type="presParOf" srcId="{1E6674DD-5A04-4E64-A2AD-8535DBBA688E}" destId="{05A8B396-DF70-474D-AB36-F8E8C75BC554}" srcOrd="2" destOrd="0" presId="urn:microsoft.com/office/officeart/2005/8/layout/hierarchy2"/>
    <dgm:cxn modelId="{CA7DF1C6-888D-4C09-8035-501CE96238A4}" type="presParOf" srcId="{05A8B396-DF70-474D-AB36-F8E8C75BC554}" destId="{21410995-BE80-4092-BE75-76306D839F98}" srcOrd="0" destOrd="0" presId="urn:microsoft.com/office/officeart/2005/8/layout/hierarchy2"/>
    <dgm:cxn modelId="{345BDB92-3FE2-44D8-87F6-6EC856F5AF60}" type="presParOf" srcId="{1E6674DD-5A04-4E64-A2AD-8535DBBA688E}" destId="{4FC2C5CA-90BD-4AED-BBAB-615B228FA44F}" srcOrd="3" destOrd="0" presId="urn:microsoft.com/office/officeart/2005/8/layout/hierarchy2"/>
    <dgm:cxn modelId="{9BA8DA22-73EB-45A8-BE7E-0EC908781C1C}" type="presParOf" srcId="{4FC2C5CA-90BD-4AED-BBAB-615B228FA44F}" destId="{04697734-C00B-495E-AFAD-0AF068A1D3A1}" srcOrd="0" destOrd="0" presId="urn:microsoft.com/office/officeart/2005/8/layout/hierarchy2"/>
    <dgm:cxn modelId="{2239398F-D44F-4881-8C2D-2F86E6F57674}" type="presParOf" srcId="{4FC2C5CA-90BD-4AED-BBAB-615B228FA44F}" destId="{9EA8BE0E-3C3F-432B-B821-E079FEE22EA6}" srcOrd="1" destOrd="0" presId="urn:microsoft.com/office/officeart/2005/8/layout/hierarchy2"/>
    <dgm:cxn modelId="{C600BA51-70E4-478C-BEED-5EA723AC3BE4}" type="presParOf" srcId="{9EA8BE0E-3C3F-432B-B821-E079FEE22EA6}" destId="{C4D120BD-CA10-46D6-B756-8B7582CEDD39}" srcOrd="0" destOrd="0" presId="urn:microsoft.com/office/officeart/2005/8/layout/hierarchy2"/>
    <dgm:cxn modelId="{9B46297C-4103-4120-901B-BF8C6CE3AEE9}" type="presParOf" srcId="{C4D120BD-CA10-46D6-B756-8B7582CEDD39}" destId="{16F196BA-4960-4D51-A615-968FD772AF3C}" srcOrd="0" destOrd="0" presId="urn:microsoft.com/office/officeart/2005/8/layout/hierarchy2"/>
    <dgm:cxn modelId="{5D02568E-0554-404B-8FB0-70A814118757}" type="presParOf" srcId="{9EA8BE0E-3C3F-432B-B821-E079FEE22EA6}" destId="{9D98E751-88EB-4C82-9F6A-C19D03A69750}" srcOrd="1" destOrd="0" presId="urn:microsoft.com/office/officeart/2005/8/layout/hierarchy2"/>
    <dgm:cxn modelId="{68FB780B-118F-4F53-93A2-2BC0047F42AD}" type="presParOf" srcId="{9D98E751-88EB-4C82-9F6A-C19D03A69750}" destId="{CB7DF1B3-0B22-4162-A2D7-B275F4A97302}" srcOrd="0" destOrd="0" presId="urn:microsoft.com/office/officeart/2005/8/layout/hierarchy2"/>
    <dgm:cxn modelId="{F1A3FA3E-405C-4843-ADF3-541C4EDB4815}" type="presParOf" srcId="{9D98E751-88EB-4C82-9F6A-C19D03A69750}" destId="{241C69D9-472D-415B-B384-BDB12956D7C9}" srcOrd="1" destOrd="0" presId="urn:microsoft.com/office/officeart/2005/8/layout/hierarchy2"/>
    <dgm:cxn modelId="{F0DFF8BB-89C4-4B1E-AE10-761650AB3E62}" type="presParOf" srcId="{9EA8BE0E-3C3F-432B-B821-E079FEE22EA6}" destId="{7187F3B4-E8CC-4D9E-9D41-07CEC2180161}" srcOrd="2" destOrd="0" presId="urn:microsoft.com/office/officeart/2005/8/layout/hierarchy2"/>
    <dgm:cxn modelId="{72F284DA-817D-4CA4-BD4B-CE77213466E3}" type="presParOf" srcId="{7187F3B4-E8CC-4D9E-9D41-07CEC2180161}" destId="{A56D727B-EC46-4BB8-883E-BC64A95D2B5B}" srcOrd="0" destOrd="0" presId="urn:microsoft.com/office/officeart/2005/8/layout/hierarchy2"/>
    <dgm:cxn modelId="{F73822A9-9B9A-4C12-AEFE-D97F524FB314}" type="presParOf" srcId="{9EA8BE0E-3C3F-432B-B821-E079FEE22EA6}" destId="{467AFEBF-E590-4D0B-81C8-9FD55D423346}" srcOrd="3" destOrd="0" presId="urn:microsoft.com/office/officeart/2005/8/layout/hierarchy2"/>
    <dgm:cxn modelId="{24C00906-9A35-44C3-BC50-88A66EBB4D4C}" type="presParOf" srcId="{467AFEBF-E590-4D0B-81C8-9FD55D423346}" destId="{ECCA231D-FB41-4BA1-99E4-A8B56206F9A2}" srcOrd="0" destOrd="0" presId="urn:microsoft.com/office/officeart/2005/8/layout/hierarchy2"/>
    <dgm:cxn modelId="{8AC2659A-9FCD-41A6-86D6-4088E594642E}" type="presParOf" srcId="{467AFEBF-E590-4D0B-81C8-9FD55D423346}" destId="{7C0C8396-B679-498B-B417-6A2396281EE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413ADB-9A67-4E50-B747-78C8A71FAE9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nl-NL"/>
        </a:p>
      </dgm:t>
    </dgm:pt>
    <dgm:pt modelId="{DD2B3813-269D-4FD2-A0A3-46C3C803BCEF}">
      <dgm:prSet phldrT="[Tekst]"/>
      <dgm:spPr/>
      <dgm:t>
        <a:bodyPr/>
        <a:lstStyle/>
        <a:p>
          <a:r>
            <a:rPr lang="nl-NL" dirty="0" smtClean="0"/>
            <a:t>Voerhoeveelheid</a:t>
          </a:r>
          <a:endParaRPr lang="nl-NL" dirty="0"/>
        </a:p>
      </dgm:t>
    </dgm:pt>
    <dgm:pt modelId="{89BAE7A3-413E-4363-9F16-DA983FBA3825}" type="parTrans" cxnId="{0708CDB9-4B21-4219-B830-29C5C5DEB8D2}">
      <dgm:prSet/>
      <dgm:spPr/>
      <dgm:t>
        <a:bodyPr/>
        <a:lstStyle/>
        <a:p>
          <a:endParaRPr lang="nl-NL"/>
        </a:p>
      </dgm:t>
    </dgm:pt>
    <dgm:pt modelId="{B3079C01-348E-4F06-AF2F-0F9D1D463AB0}" type="sibTrans" cxnId="{0708CDB9-4B21-4219-B830-29C5C5DEB8D2}">
      <dgm:prSet/>
      <dgm:spPr/>
      <dgm:t>
        <a:bodyPr/>
        <a:lstStyle/>
        <a:p>
          <a:endParaRPr lang="nl-NL"/>
        </a:p>
      </dgm:t>
    </dgm:pt>
    <dgm:pt modelId="{359A0EF1-55D4-4F0A-AC04-F2630D8B64D3}">
      <dgm:prSet phldrT="[Tekst]"/>
      <dgm:spPr/>
      <dgm:t>
        <a:bodyPr/>
        <a:lstStyle/>
        <a:p>
          <a:r>
            <a:rPr lang="nl-NL" dirty="0" smtClean="0"/>
            <a:t>Voeding</a:t>
          </a:r>
          <a:endParaRPr lang="nl-NL" dirty="0"/>
        </a:p>
      </dgm:t>
    </dgm:pt>
    <dgm:pt modelId="{0AE21A94-FB9F-4972-9800-A37B26C6ACA9}" type="parTrans" cxnId="{D6D90C40-0AB5-4789-8183-7F268E662ADC}">
      <dgm:prSet/>
      <dgm:spPr/>
      <dgm:t>
        <a:bodyPr/>
        <a:lstStyle/>
        <a:p>
          <a:endParaRPr lang="nl-NL"/>
        </a:p>
      </dgm:t>
    </dgm:pt>
    <dgm:pt modelId="{EF96BDB9-CFFC-435D-A059-2909BF5A4944}" type="sibTrans" cxnId="{D6D90C40-0AB5-4789-8183-7F268E662ADC}">
      <dgm:prSet/>
      <dgm:spPr/>
      <dgm:t>
        <a:bodyPr/>
        <a:lstStyle/>
        <a:p>
          <a:endParaRPr lang="nl-NL"/>
        </a:p>
      </dgm:t>
    </dgm:pt>
    <dgm:pt modelId="{3CAE7E34-A27F-4D18-BC53-05BAFA96161B}">
      <dgm:prSet phldrT="[Tekst]"/>
      <dgm:spPr/>
      <dgm:t>
        <a:bodyPr/>
        <a:lstStyle/>
        <a:p>
          <a:r>
            <a:rPr lang="nl-NL" dirty="0" smtClean="0"/>
            <a:t>Dier</a:t>
          </a:r>
          <a:endParaRPr lang="nl-NL" dirty="0"/>
        </a:p>
      </dgm:t>
    </dgm:pt>
    <dgm:pt modelId="{CC363B29-E274-4B3E-9286-534DC1A255CB}" type="parTrans" cxnId="{4DA180F0-7F11-4FA3-A62C-D0AD09070F56}">
      <dgm:prSet/>
      <dgm:spPr/>
      <dgm:t>
        <a:bodyPr/>
        <a:lstStyle/>
        <a:p>
          <a:endParaRPr lang="nl-NL"/>
        </a:p>
      </dgm:t>
    </dgm:pt>
    <dgm:pt modelId="{61341548-9D16-4005-9D36-0291242330EB}" type="sibTrans" cxnId="{4DA180F0-7F11-4FA3-A62C-D0AD09070F56}">
      <dgm:prSet/>
      <dgm:spPr/>
      <dgm:t>
        <a:bodyPr/>
        <a:lstStyle/>
        <a:p>
          <a:endParaRPr lang="nl-NL"/>
        </a:p>
      </dgm:t>
    </dgm:pt>
    <dgm:pt modelId="{FED6449E-F685-4CAD-B23A-566394D05E9C}" type="pres">
      <dgm:prSet presAssocID="{22413ADB-9A67-4E50-B747-78C8A71FAE99}" presName="diagram" presStyleCnt="0">
        <dgm:presLayoutVars>
          <dgm:chPref val="1"/>
          <dgm:dir val="rev"/>
          <dgm:animOne val="branch"/>
          <dgm:animLvl val="lvl"/>
          <dgm:resizeHandles val="exact"/>
        </dgm:presLayoutVars>
      </dgm:prSet>
      <dgm:spPr/>
      <dgm:t>
        <a:bodyPr/>
        <a:lstStyle/>
        <a:p>
          <a:endParaRPr lang="nl-NL"/>
        </a:p>
      </dgm:t>
    </dgm:pt>
    <dgm:pt modelId="{3EFCA52C-74A4-48C1-91B4-F7A7E48FC15A}" type="pres">
      <dgm:prSet presAssocID="{DD2B3813-269D-4FD2-A0A3-46C3C803BCEF}" presName="root1" presStyleCnt="0"/>
      <dgm:spPr/>
    </dgm:pt>
    <dgm:pt modelId="{38FE183E-F93F-45F5-85E3-5EEB570A8334}" type="pres">
      <dgm:prSet presAssocID="{DD2B3813-269D-4FD2-A0A3-46C3C803BCEF}" presName="LevelOneTextNode" presStyleLbl="node0" presStyleIdx="0" presStyleCnt="1" custLinFactNeighborX="-1435" custLinFactNeighborY="8730">
        <dgm:presLayoutVars>
          <dgm:chPref val="3"/>
        </dgm:presLayoutVars>
      </dgm:prSet>
      <dgm:spPr/>
      <dgm:t>
        <a:bodyPr/>
        <a:lstStyle/>
        <a:p>
          <a:endParaRPr lang="nl-NL"/>
        </a:p>
      </dgm:t>
    </dgm:pt>
    <dgm:pt modelId="{30FC37CB-E993-4BD4-8752-69301EF0DD14}" type="pres">
      <dgm:prSet presAssocID="{DD2B3813-269D-4FD2-A0A3-46C3C803BCEF}" presName="level2hierChild" presStyleCnt="0"/>
      <dgm:spPr/>
    </dgm:pt>
    <dgm:pt modelId="{1F859375-4F8B-47FE-84D6-0C35EFC3EAE7}" type="pres">
      <dgm:prSet presAssocID="{0AE21A94-FB9F-4972-9800-A37B26C6ACA9}" presName="conn2-1" presStyleLbl="parChTrans1D2" presStyleIdx="0" presStyleCnt="2"/>
      <dgm:spPr/>
      <dgm:t>
        <a:bodyPr/>
        <a:lstStyle/>
        <a:p>
          <a:endParaRPr lang="nl-NL"/>
        </a:p>
      </dgm:t>
    </dgm:pt>
    <dgm:pt modelId="{FE9D9158-6F29-4D6F-B619-F7FCE36EA5C7}" type="pres">
      <dgm:prSet presAssocID="{0AE21A94-FB9F-4972-9800-A37B26C6ACA9}" presName="connTx" presStyleLbl="parChTrans1D2" presStyleIdx="0" presStyleCnt="2"/>
      <dgm:spPr/>
      <dgm:t>
        <a:bodyPr/>
        <a:lstStyle/>
        <a:p>
          <a:endParaRPr lang="nl-NL"/>
        </a:p>
      </dgm:t>
    </dgm:pt>
    <dgm:pt modelId="{71C63DB3-38A7-451C-B186-8BA3926DD2D6}" type="pres">
      <dgm:prSet presAssocID="{359A0EF1-55D4-4F0A-AC04-F2630D8B64D3}" presName="root2" presStyleCnt="0"/>
      <dgm:spPr/>
    </dgm:pt>
    <dgm:pt modelId="{4CB80B22-8711-42EE-8F59-2F8441493408}" type="pres">
      <dgm:prSet presAssocID="{359A0EF1-55D4-4F0A-AC04-F2630D8B64D3}" presName="LevelTwoTextNode" presStyleLbl="node2" presStyleIdx="0" presStyleCnt="2" custLinFactX="-33048" custLinFactNeighborX="-100000" custLinFactNeighborY="4683">
        <dgm:presLayoutVars>
          <dgm:chPref val="3"/>
        </dgm:presLayoutVars>
      </dgm:prSet>
      <dgm:spPr/>
      <dgm:t>
        <a:bodyPr/>
        <a:lstStyle/>
        <a:p>
          <a:endParaRPr lang="nl-NL"/>
        </a:p>
      </dgm:t>
    </dgm:pt>
    <dgm:pt modelId="{7382FB64-0704-4DF0-8D75-7009067C4D79}" type="pres">
      <dgm:prSet presAssocID="{359A0EF1-55D4-4F0A-AC04-F2630D8B64D3}" presName="level3hierChild" presStyleCnt="0"/>
      <dgm:spPr/>
    </dgm:pt>
    <dgm:pt modelId="{A57084FA-1B6E-44CA-84A1-480214AAD6A3}" type="pres">
      <dgm:prSet presAssocID="{CC363B29-E274-4B3E-9286-534DC1A255CB}" presName="conn2-1" presStyleLbl="parChTrans1D2" presStyleIdx="1" presStyleCnt="2"/>
      <dgm:spPr/>
      <dgm:t>
        <a:bodyPr/>
        <a:lstStyle/>
        <a:p>
          <a:endParaRPr lang="nl-NL"/>
        </a:p>
      </dgm:t>
    </dgm:pt>
    <dgm:pt modelId="{77F7A820-48E7-428B-8B45-D3AFF88C7A3D}" type="pres">
      <dgm:prSet presAssocID="{CC363B29-E274-4B3E-9286-534DC1A255CB}" presName="connTx" presStyleLbl="parChTrans1D2" presStyleIdx="1" presStyleCnt="2"/>
      <dgm:spPr/>
      <dgm:t>
        <a:bodyPr/>
        <a:lstStyle/>
        <a:p>
          <a:endParaRPr lang="nl-NL"/>
        </a:p>
      </dgm:t>
    </dgm:pt>
    <dgm:pt modelId="{6393B68D-C162-4578-886C-6D8F1E25FF81}" type="pres">
      <dgm:prSet presAssocID="{3CAE7E34-A27F-4D18-BC53-05BAFA96161B}" presName="root2" presStyleCnt="0"/>
      <dgm:spPr/>
    </dgm:pt>
    <dgm:pt modelId="{2026854E-837C-479A-87AC-A3AA87D49473}" type="pres">
      <dgm:prSet presAssocID="{3CAE7E34-A27F-4D18-BC53-05BAFA96161B}" presName="LevelTwoTextNode" presStyleLbl="node2" presStyleIdx="1" presStyleCnt="2" custLinFactX="-31425" custLinFactNeighborX="-100000" custLinFactNeighborY="5408">
        <dgm:presLayoutVars>
          <dgm:chPref val="3"/>
        </dgm:presLayoutVars>
      </dgm:prSet>
      <dgm:spPr/>
      <dgm:t>
        <a:bodyPr/>
        <a:lstStyle/>
        <a:p>
          <a:endParaRPr lang="nl-NL"/>
        </a:p>
      </dgm:t>
    </dgm:pt>
    <dgm:pt modelId="{692CD466-F38E-4CC2-8885-FF0F0198BFB9}" type="pres">
      <dgm:prSet presAssocID="{3CAE7E34-A27F-4D18-BC53-05BAFA96161B}" presName="level3hierChild" presStyleCnt="0"/>
      <dgm:spPr/>
    </dgm:pt>
  </dgm:ptLst>
  <dgm:cxnLst>
    <dgm:cxn modelId="{0708CDB9-4B21-4219-B830-29C5C5DEB8D2}" srcId="{22413ADB-9A67-4E50-B747-78C8A71FAE99}" destId="{DD2B3813-269D-4FD2-A0A3-46C3C803BCEF}" srcOrd="0" destOrd="0" parTransId="{89BAE7A3-413E-4363-9F16-DA983FBA3825}" sibTransId="{B3079C01-348E-4F06-AF2F-0F9D1D463AB0}"/>
    <dgm:cxn modelId="{4DA180F0-7F11-4FA3-A62C-D0AD09070F56}" srcId="{DD2B3813-269D-4FD2-A0A3-46C3C803BCEF}" destId="{3CAE7E34-A27F-4D18-BC53-05BAFA96161B}" srcOrd="1" destOrd="0" parTransId="{CC363B29-E274-4B3E-9286-534DC1A255CB}" sibTransId="{61341548-9D16-4005-9D36-0291242330EB}"/>
    <dgm:cxn modelId="{47056D05-103D-4519-94D8-B6B16601201E}" type="presOf" srcId="{CC363B29-E274-4B3E-9286-534DC1A255CB}" destId="{A57084FA-1B6E-44CA-84A1-480214AAD6A3}" srcOrd="0" destOrd="0" presId="urn:microsoft.com/office/officeart/2005/8/layout/hierarchy2"/>
    <dgm:cxn modelId="{D6D90C40-0AB5-4789-8183-7F268E662ADC}" srcId="{DD2B3813-269D-4FD2-A0A3-46C3C803BCEF}" destId="{359A0EF1-55D4-4F0A-AC04-F2630D8B64D3}" srcOrd="0" destOrd="0" parTransId="{0AE21A94-FB9F-4972-9800-A37B26C6ACA9}" sibTransId="{EF96BDB9-CFFC-435D-A059-2909BF5A4944}"/>
    <dgm:cxn modelId="{D793584D-A8C6-4038-AD69-B8076AE7F6C8}" type="presOf" srcId="{359A0EF1-55D4-4F0A-AC04-F2630D8B64D3}" destId="{4CB80B22-8711-42EE-8F59-2F8441493408}" srcOrd="0" destOrd="0" presId="urn:microsoft.com/office/officeart/2005/8/layout/hierarchy2"/>
    <dgm:cxn modelId="{3DC4C7CE-28D2-4585-A2A0-A8FBE1E984F4}" type="presOf" srcId="{CC363B29-E274-4B3E-9286-534DC1A255CB}" destId="{77F7A820-48E7-428B-8B45-D3AFF88C7A3D}" srcOrd="1" destOrd="0" presId="urn:microsoft.com/office/officeart/2005/8/layout/hierarchy2"/>
    <dgm:cxn modelId="{6B065246-29EA-47BF-8089-8F28796278A6}" type="presOf" srcId="{DD2B3813-269D-4FD2-A0A3-46C3C803BCEF}" destId="{38FE183E-F93F-45F5-85E3-5EEB570A8334}" srcOrd="0" destOrd="0" presId="urn:microsoft.com/office/officeart/2005/8/layout/hierarchy2"/>
    <dgm:cxn modelId="{D9483878-ABB0-4313-B3D1-226198C5B900}" type="presOf" srcId="{0AE21A94-FB9F-4972-9800-A37B26C6ACA9}" destId="{1F859375-4F8B-47FE-84D6-0C35EFC3EAE7}" srcOrd="0" destOrd="0" presId="urn:microsoft.com/office/officeart/2005/8/layout/hierarchy2"/>
    <dgm:cxn modelId="{67939D8E-E173-4F9D-8E94-F388509EF46D}" type="presOf" srcId="{22413ADB-9A67-4E50-B747-78C8A71FAE99}" destId="{FED6449E-F685-4CAD-B23A-566394D05E9C}" srcOrd="0" destOrd="0" presId="urn:microsoft.com/office/officeart/2005/8/layout/hierarchy2"/>
    <dgm:cxn modelId="{58018E9E-5BCA-419F-8480-E23AF5A11668}" type="presOf" srcId="{0AE21A94-FB9F-4972-9800-A37B26C6ACA9}" destId="{FE9D9158-6F29-4D6F-B619-F7FCE36EA5C7}" srcOrd="1" destOrd="0" presId="urn:microsoft.com/office/officeart/2005/8/layout/hierarchy2"/>
    <dgm:cxn modelId="{A54E0774-0A40-409A-BBEF-D8F40F27F4EF}" type="presOf" srcId="{3CAE7E34-A27F-4D18-BC53-05BAFA96161B}" destId="{2026854E-837C-479A-87AC-A3AA87D49473}" srcOrd="0" destOrd="0" presId="urn:microsoft.com/office/officeart/2005/8/layout/hierarchy2"/>
    <dgm:cxn modelId="{B67536C8-91E7-43F8-BBEA-10B4CB57384D}" type="presParOf" srcId="{FED6449E-F685-4CAD-B23A-566394D05E9C}" destId="{3EFCA52C-74A4-48C1-91B4-F7A7E48FC15A}" srcOrd="0" destOrd="0" presId="urn:microsoft.com/office/officeart/2005/8/layout/hierarchy2"/>
    <dgm:cxn modelId="{75FD630D-5BED-43BC-94F8-368C5D61F280}" type="presParOf" srcId="{3EFCA52C-74A4-48C1-91B4-F7A7E48FC15A}" destId="{38FE183E-F93F-45F5-85E3-5EEB570A8334}" srcOrd="0" destOrd="0" presId="urn:microsoft.com/office/officeart/2005/8/layout/hierarchy2"/>
    <dgm:cxn modelId="{685BA26F-E98B-4077-A106-47762418E8F4}" type="presParOf" srcId="{3EFCA52C-74A4-48C1-91B4-F7A7E48FC15A}" destId="{30FC37CB-E993-4BD4-8752-69301EF0DD14}" srcOrd="1" destOrd="0" presId="urn:microsoft.com/office/officeart/2005/8/layout/hierarchy2"/>
    <dgm:cxn modelId="{AA112458-FA98-4019-BB2D-EBDE3243966F}" type="presParOf" srcId="{30FC37CB-E993-4BD4-8752-69301EF0DD14}" destId="{1F859375-4F8B-47FE-84D6-0C35EFC3EAE7}" srcOrd="0" destOrd="0" presId="urn:microsoft.com/office/officeart/2005/8/layout/hierarchy2"/>
    <dgm:cxn modelId="{EC61F60A-7033-4472-A5D7-6ED1B986B825}" type="presParOf" srcId="{1F859375-4F8B-47FE-84D6-0C35EFC3EAE7}" destId="{FE9D9158-6F29-4D6F-B619-F7FCE36EA5C7}" srcOrd="0" destOrd="0" presId="urn:microsoft.com/office/officeart/2005/8/layout/hierarchy2"/>
    <dgm:cxn modelId="{C2DB199F-DC2E-4ED4-BDEC-B70370C71671}" type="presParOf" srcId="{30FC37CB-E993-4BD4-8752-69301EF0DD14}" destId="{71C63DB3-38A7-451C-B186-8BA3926DD2D6}" srcOrd="1" destOrd="0" presId="urn:microsoft.com/office/officeart/2005/8/layout/hierarchy2"/>
    <dgm:cxn modelId="{0E435D8D-2261-4F16-91CD-BD444B9A2AC7}" type="presParOf" srcId="{71C63DB3-38A7-451C-B186-8BA3926DD2D6}" destId="{4CB80B22-8711-42EE-8F59-2F8441493408}" srcOrd="0" destOrd="0" presId="urn:microsoft.com/office/officeart/2005/8/layout/hierarchy2"/>
    <dgm:cxn modelId="{C7760DF5-53DB-4687-A555-5F9C8CC6FD80}" type="presParOf" srcId="{71C63DB3-38A7-451C-B186-8BA3926DD2D6}" destId="{7382FB64-0704-4DF0-8D75-7009067C4D79}" srcOrd="1" destOrd="0" presId="urn:microsoft.com/office/officeart/2005/8/layout/hierarchy2"/>
    <dgm:cxn modelId="{6C617085-A141-40EA-99D7-A30647811533}" type="presParOf" srcId="{30FC37CB-E993-4BD4-8752-69301EF0DD14}" destId="{A57084FA-1B6E-44CA-84A1-480214AAD6A3}" srcOrd="2" destOrd="0" presId="urn:microsoft.com/office/officeart/2005/8/layout/hierarchy2"/>
    <dgm:cxn modelId="{A234AFD4-375F-4BA7-BD23-AEEAB6E00361}" type="presParOf" srcId="{A57084FA-1B6E-44CA-84A1-480214AAD6A3}" destId="{77F7A820-48E7-428B-8B45-D3AFF88C7A3D}" srcOrd="0" destOrd="0" presId="urn:microsoft.com/office/officeart/2005/8/layout/hierarchy2"/>
    <dgm:cxn modelId="{7DCDB744-DF18-467F-9EE2-CC8983C7F4BE}" type="presParOf" srcId="{30FC37CB-E993-4BD4-8752-69301EF0DD14}" destId="{6393B68D-C162-4578-886C-6D8F1E25FF81}" srcOrd="3" destOrd="0" presId="urn:microsoft.com/office/officeart/2005/8/layout/hierarchy2"/>
    <dgm:cxn modelId="{5E5664B6-B979-4B9B-9206-8D9BA73B36AD}" type="presParOf" srcId="{6393B68D-C162-4578-886C-6D8F1E25FF81}" destId="{2026854E-837C-479A-87AC-A3AA87D49473}" srcOrd="0" destOrd="0" presId="urn:microsoft.com/office/officeart/2005/8/layout/hierarchy2"/>
    <dgm:cxn modelId="{23713EDD-61BA-4D7A-A546-921310965603}" type="presParOf" srcId="{6393B68D-C162-4578-886C-6D8F1E25FF81}" destId="{692CD466-F38E-4CC2-8885-FF0F0198BFB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A1ED9-939D-4662-85CB-69DCEAE8DA26}">
      <dsp:nvSpPr>
        <dsp:cNvPr id="0" name=""/>
        <dsp:cNvSpPr/>
      </dsp:nvSpPr>
      <dsp:spPr>
        <a:xfrm>
          <a:off x="4452" y="2237594"/>
          <a:ext cx="2113465" cy="105673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nl-NL" sz="2600" kern="1200" dirty="0" smtClean="0"/>
            <a:t>Voer</a:t>
          </a:r>
          <a:endParaRPr lang="nl-NL" sz="2600" kern="1200" dirty="0"/>
        </a:p>
      </dsp:txBody>
      <dsp:txXfrm>
        <a:off x="35403" y="2268545"/>
        <a:ext cx="2051563" cy="994830"/>
      </dsp:txXfrm>
    </dsp:sp>
    <dsp:sp modelId="{3DBAFF1E-7DC8-4828-BF89-EC44D8160C1D}">
      <dsp:nvSpPr>
        <dsp:cNvPr id="0" name=""/>
        <dsp:cNvSpPr/>
      </dsp:nvSpPr>
      <dsp:spPr>
        <a:xfrm rot="17979673">
          <a:off x="1697162" y="2026650"/>
          <a:ext cx="1665932" cy="30981"/>
        </a:xfrm>
        <a:custGeom>
          <a:avLst/>
          <a:gdLst/>
          <a:ahLst/>
          <a:cxnLst/>
          <a:rect l="0" t="0" r="0" b="0"/>
          <a:pathLst>
            <a:path>
              <a:moveTo>
                <a:pt x="0" y="15490"/>
              </a:moveTo>
              <a:lnTo>
                <a:pt x="1665932" y="1549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nl-NL" sz="600" kern="1200"/>
        </a:p>
      </dsp:txBody>
      <dsp:txXfrm>
        <a:off x="2488479" y="2000492"/>
        <a:ext cx="83296" cy="83296"/>
      </dsp:txXfrm>
    </dsp:sp>
    <dsp:sp modelId="{7DDF8510-A9F3-4DD7-82A7-C41F05FC5D34}">
      <dsp:nvSpPr>
        <dsp:cNvPr id="0" name=""/>
        <dsp:cNvSpPr/>
      </dsp:nvSpPr>
      <dsp:spPr>
        <a:xfrm>
          <a:off x="2942338" y="789954"/>
          <a:ext cx="2113465" cy="105673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nl-NL" sz="2600" kern="1200" dirty="0" smtClean="0"/>
            <a:t>Water</a:t>
          </a:r>
          <a:endParaRPr lang="nl-NL" sz="2600" kern="1200" dirty="0"/>
        </a:p>
      </dsp:txBody>
      <dsp:txXfrm>
        <a:off x="2973289" y="820905"/>
        <a:ext cx="2051563" cy="994830"/>
      </dsp:txXfrm>
    </dsp:sp>
    <dsp:sp modelId="{239F2258-353B-47ED-92F6-65495031C71E}">
      <dsp:nvSpPr>
        <dsp:cNvPr id="0" name=""/>
        <dsp:cNvSpPr/>
      </dsp:nvSpPr>
      <dsp:spPr>
        <a:xfrm rot="2960085">
          <a:off x="1897197" y="3231072"/>
          <a:ext cx="1267193" cy="30981"/>
        </a:xfrm>
        <a:custGeom>
          <a:avLst/>
          <a:gdLst/>
          <a:ahLst/>
          <a:cxnLst/>
          <a:rect l="0" t="0" r="0" b="0"/>
          <a:pathLst>
            <a:path>
              <a:moveTo>
                <a:pt x="0" y="15490"/>
              </a:moveTo>
              <a:lnTo>
                <a:pt x="1267193" y="1549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NL" sz="500" kern="1200"/>
        </a:p>
      </dsp:txBody>
      <dsp:txXfrm>
        <a:off x="2499114" y="3214883"/>
        <a:ext cx="63359" cy="63359"/>
      </dsp:txXfrm>
    </dsp:sp>
    <dsp:sp modelId="{90CCC049-5A98-4A3B-9C26-7EE93B76CED7}">
      <dsp:nvSpPr>
        <dsp:cNvPr id="0" name=""/>
        <dsp:cNvSpPr/>
      </dsp:nvSpPr>
      <dsp:spPr>
        <a:xfrm>
          <a:off x="2943670" y="3198798"/>
          <a:ext cx="2113465" cy="105673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nl-NL" sz="2600" kern="1200" dirty="0" smtClean="0"/>
            <a:t>Droge stof</a:t>
          </a:r>
          <a:endParaRPr lang="nl-NL" sz="2600" kern="1200" dirty="0"/>
        </a:p>
      </dsp:txBody>
      <dsp:txXfrm>
        <a:off x="2974621" y="3229749"/>
        <a:ext cx="2051563" cy="994830"/>
      </dsp:txXfrm>
    </dsp:sp>
    <dsp:sp modelId="{DCCCA38F-9A3A-47D0-8371-9535958EA71F}">
      <dsp:nvSpPr>
        <dsp:cNvPr id="0" name=""/>
        <dsp:cNvSpPr/>
      </dsp:nvSpPr>
      <dsp:spPr>
        <a:xfrm rot="17532044">
          <a:off x="4345932" y="2653277"/>
          <a:ext cx="2286286" cy="30981"/>
        </a:xfrm>
        <a:custGeom>
          <a:avLst/>
          <a:gdLst/>
          <a:ahLst/>
          <a:cxnLst/>
          <a:rect l="0" t="0" r="0" b="0"/>
          <a:pathLst>
            <a:path>
              <a:moveTo>
                <a:pt x="0" y="15490"/>
              </a:moveTo>
              <a:lnTo>
                <a:pt x="2286286" y="1549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p>
      </dsp:txBody>
      <dsp:txXfrm>
        <a:off x="5431918" y="2611610"/>
        <a:ext cx="114314" cy="114314"/>
      </dsp:txXfrm>
    </dsp:sp>
    <dsp:sp modelId="{29BC34BB-5EFD-49DB-BE72-AD77A2A34FF5}">
      <dsp:nvSpPr>
        <dsp:cNvPr id="0" name=""/>
        <dsp:cNvSpPr/>
      </dsp:nvSpPr>
      <dsp:spPr>
        <a:xfrm>
          <a:off x="5921014" y="1082004"/>
          <a:ext cx="2113465" cy="105673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nl-NL" sz="2600" kern="1200" dirty="0" smtClean="0"/>
            <a:t>Organische stoffen </a:t>
          </a:r>
          <a:endParaRPr lang="nl-NL" sz="2600" kern="1200" dirty="0"/>
        </a:p>
      </dsp:txBody>
      <dsp:txXfrm>
        <a:off x="5951965" y="1112955"/>
        <a:ext cx="2051563" cy="994830"/>
      </dsp:txXfrm>
    </dsp:sp>
    <dsp:sp modelId="{464077CD-3103-43D8-94B0-2929BB62EA18}">
      <dsp:nvSpPr>
        <dsp:cNvPr id="0" name=""/>
        <dsp:cNvSpPr/>
      </dsp:nvSpPr>
      <dsp:spPr>
        <a:xfrm rot="18489051">
          <a:off x="7771497" y="1053877"/>
          <a:ext cx="1375917" cy="30981"/>
        </a:xfrm>
        <a:custGeom>
          <a:avLst/>
          <a:gdLst/>
          <a:ahLst/>
          <a:cxnLst/>
          <a:rect l="0" t="0" r="0" b="0"/>
          <a:pathLst>
            <a:path>
              <a:moveTo>
                <a:pt x="0" y="15490"/>
              </a:moveTo>
              <a:lnTo>
                <a:pt x="1375917" y="1549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NL" sz="500" kern="1200"/>
        </a:p>
      </dsp:txBody>
      <dsp:txXfrm>
        <a:off x="8425058" y="1034970"/>
        <a:ext cx="68795" cy="68795"/>
      </dsp:txXfrm>
    </dsp:sp>
    <dsp:sp modelId="{C7D254FD-E6BF-4E01-850A-B07F23D311A8}">
      <dsp:nvSpPr>
        <dsp:cNvPr id="0" name=""/>
        <dsp:cNvSpPr/>
      </dsp:nvSpPr>
      <dsp:spPr>
        <a:xfrm>
          <a:off x="8884431" y="0"/>
          <a:ext cx="2113465" cy="105673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nl-NL" sz="2600" kern="1200" dirty="0" smtClean="0"/>
            <a:t>Koolhydraten</a:t>
          </a:r>
          <a:endParaRPr lang="nl-NL" sz="2600" kern="1200" dirty="0"/>
        </a:p>
      </dsp:txBody>
      <dsp:txXfrm>
        <a:off x="8915382" y="30951"/>
        <a:ext cx="2051563" cy="994830"/>
      </dsp:txXfrm>
    </dsp:sp>
    <dsp:sp modelId="{8D9F46AC-E248-42AD-870C-15242B55BA17}">
      <dsp:nvSpPr>
        <dsp:cNvPr id="0" name=""/>
        <dsp:cNvSpPr/>
      </dsp:nvSpPr>
      <dsp:spPr>
        <a:xfrm rot="21444376">
          <a:off x="8034044" y="1575605"/>
          <a:ext cx="851852" cy="30981"/>
        </a:xfrm>
        <a:custGeom>
          <a:avLst/>
          <a:gdLst/>
          <a:ahLst/>
          <a:cxnLst/>
          <a:rect l="0" t="0" r="0" b="0"/>
          <a:pathLst>
            <a:path>
              <a:moveTo>
                <a:pt x="0" y="15490"/>
              </a:moveTo>
              <a:lnTo>
                <a:pt x="851852" y="1549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NL" sz="500" kern="1200"/>
        </a:p>
      </dsp:txBody>
      <dsp:txXfrm>
        <a:off x="8438674" y="1569799"/>
        <a:ext cx="42592" cy="42592"/>
      </dsp:txXfrm>
    </dsp:sp>
    <dsp:sp modelId="{7D55CB84-D10E-42C2-AD16-87F2D83A52C9}">
      <dsp:nvSpPr>
        <dsp:cNvPr id="0" name=""/>
        <dsp:cNvSpPr/>
      </dsp:nvSpPr>
      <dsp:spPr>
        <a:xfrm>
          <a:off x="8885460" y="1043454"/>
          <a:ext cx="2113465" cy="105673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nl-NL" sz="2600" kern="1200" dirty="0" smtClean="0"/>
            <a:t>Eiwitten</a:t>
          </a:r>
          <a:endParaRPr lang="nl-NL" sz="2600" kern="1200" dirty="0"/>
        </a:p>
      </dsp:txBody>
      <dsp:txXfrm>
        <a:off x="8916411" y="1074405"/>
        <a:ext cx="2051563" cy="994830"/>
      </dsp:txXfrm>
    </dsp:sp>
    <dsp:sp modelId="{D33C1600-3A55-4849-8068-771A7644F16D}">
      <dsp:nvSpPr>
        <dsp:cNvPr id="0" name=""/>
        <dsp:cNvSpPr/>
      </dsp:nvSpPr>
      <dsp:spPr>
        <a:xfrm rot="3093370">
          <a:off x="7775809" y="2130490"/>
          <a:ext cx="1367716" cy="30981"/>
        </a:xfrm>
        <a:custGeom>
          <a:avLst/>
          <a:gdLst/>
          <a:ahLst/>
          <a:cxnLst/>
          <a:rect l="0" t="0" r="0" b="0"/>
          <a:pathLst>
            <a:path>
              <a:moveTo>
                <a:pt x="0" y="15490"/>
              </a:moveTo>
              <a:lnTo>
                <a:pt x="1367716" y="1549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NL" sz="500" kern="1200"/>
        </a:p>
      </dsp:txBody>
      <dsp:txXfrm>
        <a:off x="8425474" y="2111787"/>
        <a:ext cx="68385" cy="68385"/>
      </dsp:txXfrm>
    </dsp:sp>
    <dsp:sp modelId="{CF3BDE80-2A5E-4A97-816C-72EA09DCC68F}">
      <dsp:nvSpPr>
        <dsp:cNvPr id="0" name=""/>
        <dsp:cNvSpPr/>
      </dsp:nvSpPr>
      <dsp:spPr>
        <a:xfrm>
          <a:off x="8884854" y="2153224"/>
          <a:ext cx="2113465" cy="105673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nl-NL" sz="2600" kern="1200" dirty="0" smtClean="0"/>
            <a:t>Vetten</a:t>
          </a:r>
          <a:endParaRPr lang="nl-NL" sz="2600" kern="1200" dirty="0"/>
        </a:p>
      </dsp:txBody>
      <dsp:txXfrm>
        <a:off x="8915805" y="2184175"/>
        <a:ext cx="2051563" cy="994830"/>
      </dsp:txXfrm>
    </dsp:sp>
    <dsp:sp modelId="{05A8B396-DF70-474D-AB36-F8E8C75BC554}">
      <dsp:nvSpPr>
        <dsp:cNvPr id="0" name=""/>
        <dsp:cNvSpPr/>
      </dsp:nvSpPr>
      <dsp:spPr>
        <a:xfrm rot="3337733">
          <a:off x="4729009" y="4333640"/>
          <a:ext cx="1507070" cy="30981"/>
        </a:xfrm>
        <a:custGeom>
          <a:avLst/>
          <a:gdLst/>
          <a:ahLst/>
          <a:cxnLst/>
          <a:rect l="0" t="0" r="0" b="0"/>
          <a:pathLst>
            <a:path>
              <a:moveTo>
                <a:pt x="0" y="15490"/>
              </a:moveTo>
              <a:lnTo>
                <a:pt x="1507070" y="1549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NL" sz="500" kern="1200"/>
        </a:p>
      </dsp:txBody>
      <dsp:txXfrm>
        <a:off x="5444867" y="4311454"/>
        <a:ext cx="75353" cy="75353"/>
      </dsp:txXfrm>
    </dsp:sp>
    <dsp:sp modelId="{04697734-C00B-495E-AFAD-0AF068A1D3A1}">
      <dsp:nvSpPr>
        <dsp:cNvPr id="0" name=""/>
        <dsp:cNvSpPr/>
      </dsp:nvSpPr>
      <dsp:spPr>
        <a:xfrm>
          <a:off x="5907953" y="4442731"/>
          <a:ext cx="2113465" cy="105673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nl-NL" sz="2600" kern="1200" dirty="0" smtClean="0"/>
            <a:t>Anorganische stoffen</a:t>
          </a:r>
          <a:endParaRPr lang="nl-NL" sz="2600" kern="1200" dirty="0"/>
        </a:p>
      </dsp:txBody>
      <dsp:txXfrm>
        <a:off x="5938904" y="4473682"/>
        <a:ext cx="2051563" cy="994830"/>
      </dsp:txXfrm>
    </dsp:sp>
    <dsp:sp modelId="{C4D120BD-CA10-46D6-B756-8B7582CEDD39}">
      <dsp:nvSpPr>
        <dsp:cNvPr id="0" name=""/>
        <dsp:cNvSpPr/>
      </dsp:nvSpPr>
      <dsp:spPr>
        <a:xfrm rot="19905786">
          <a:off x="7963064" y="4723601"/>
          <a:ext cx="980751" cy="30981"/>
        </a:xfrm>
        <a:custGeom>
          <a:avLst/>
          <a:gdLst/>
          <a:ahLst/>
          <a:cxnLst/>
          <a:rect l="0" t="0" r="0" b="0"/>
          <a:pathLst>
            <a:path>
              <a:moveTo>
                <a:pt x="0" y="15490"/>
              </a:moveTo>
              <a:lnTo>
                <a:pt x="980751" y="1549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NL" sz="500" kern="1200"/>
        </a:p>
      </dsp:txBody>
      <dsp:txXfrm>
        <a:off x="8428921" y="4714573"/>
        <a:ext cx="49037" cy="49037"/>
      </dsp:txXfrm>
    </dsp:sp>
    <dsp:sp modelId="{CB7DF1B3-0B22-4162-A2D7-B275F4A97302}">
      <dsp:nvSpPr>
        <dsp:cNvPr id="0" name=""/>
        <dsp:cNvSpPr/>
      </dsp:nvSpPr>
      <dsp:spPr>
        <a:xfrm>
          <a:off x="8885460" y="3978720"/>
          <a:ext cx="2113465" cy="105673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nl-NL" sz="2600" kern="1200" dirty="0" smtClean="0"/>
            <a:t>Mineralen</a:t>
          </a:r>
          <a:endParaRPr lang="nl-NL" sz="2600" kern="1200" dirty="0"/>
        </a:p>
      </dsp:txBody>
      <dsp:txXfrm>
        <a:off x="8916411" y="4009671"/>
        <a:ext cx="2051563" cy="994830"/>
      </dsp:txXfrm>
    </dsp:sp>
    <dsp:sp modelId="{7187F3B4-E8CC-4D9E-9D41-07CEC2180161}">
      <dsp:nvSpPr>
        <dsp:cNvPr id="0" name=""/>
        <dsp:cNvSpPr/>
      </dsp:nvSpPr>
      <dsp:spPr>
        <a:xfrm rot="2200356">
          <a:off x="7915351" y="5275646"/>
          <a:ext cx="1071724" cy="30981"/>
        </a:xfrm>
        <a:custGeom>
          <a:avLst/>
          <a:gdLst/>
          <a:ahLst/>
          <a:cxnLst/>
          <a:rect l="0" t="0" r="0" b="0"/>
          <a:pathLst>
            <a:path>
              <a:moveTo>
                <a:pt x="0" y="15490"/>
              </a:moveTo>
              <a:lnTo>
                <a:pt x="1071724" y="1549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l-NL" sz="500" kern="1200"/>
        </a:p>
      </dsp:txBody>
      <dsp:txXfrm>
        <a:off x="8424420" y="5264344"/>
        <a:ext cx="53586" cy="53586"/>
      </dsp:txXfrm>
    </dsp:sp>
    <dsp:sp modelId="{ECCA231D-FB41-4BA1-99E4-A8B56206F9A2}">
      <dsp:nvSpPr>
        <dsp:cNvPr id="0" name=""/>
        <dsp:cNvSpPr/>
      </dsp:nvSpPr>
      <dsp:spPr>
        <a:xfrm>
          <a:off x="8881008" y="5082810"/>
          <a:ext cx="2113465" cy="105673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nl-NL" sz="2600" kern="1200" dirty="0" smtClean="0"/>
            <a:t>Zouten</a:t>
          </a:r>
          <a:endParaRPr lang="nl-NL" sz="2600" kern="1200" dirty="0"/>
        </a:p>
      </dsp:txBody>
      <dsp:txXfrm>
        <a:off x="8911959" y="5113761"/>
        <a:ext cx="2051563" cy="994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E183E-F93F-45F5-85E3-5EEB570A8334}">
      <dsp:nvSpPr>
        <dsp:cNvPr id="0" name=""/>
        <dsp:cNvSpPr/>
      </dsp:nvSpPr>
      <dsp:spPr>
        <a:xfrm>
          <a:off x="4691752" y="2011586"/>
          <a:ext cx="3381375" cy="169068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nl-NL" sz="3400" kern="1200" dirty="0" smtClean="0"/>
            <a:t>Voerhoeveelheid</a:t>
          </a:r>
          <a:endParaRPr lang="nl-NL" sz="3400" kern="1200" dirty="0"/>
        </a:p>
      </dsp:txBody>
      <dsp:txXfrm>
        <a:off x="4741271" y="2061105"/>
        <a:ext cx="3282337" cy="1591649"/>
      </dsp:txXfrm>
    </dsp:sp>
    <dsp:sp modelId="{1F859375-4F8B-47FE-84D6-0C35EFC3EAE7}">
      <dsp:nvSpPr>
        <dsp:cNvPr id="0" name=""/>
        <dsp:cNvSpPr/>
      </dsp:nvSpPr>
      <dsp:spPr>
        <a:xfrm rot="13107181">
          <a:off x="3199923" y="2308565"/>
          <a:ext cx="1673280" cy="56162"/>
        </a:xfrm>
        <a:custGeom>
          <a:avLst/>
          <a:gdLst/>
          <a:ahLst/>
          <a:cxnLst/>
          <a:rect l="0" t="0" r="0" b="0"/>
          <a:pathLst>
            <a:path>
              <a:moveTo>
                <a:pt x="0" y="28081"/>
              </a:moveTo>
              <a:lnTo>
                <a:pt x="1673280" y="2808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nl-NL" sz="600" kern="1200"/>
        </a:p>
      </dsp:txBody>
      <dsp:txXfrm rot="10800000">
        <a:off x="3994731" y="2294814"/>
        <a:ext cx="83664" cy="83664"/>
      </dsp:txXfrm>
    </dsp:sp>
    <dsp:sp modelId="{4CB80B22-8711-42EE-8F59-2F8441493408}">
      <dsp:nvSpPr>
        <dsp:cNvPr id="0" name=""/>
        <dsp:cNvSpPr/>
      </dsp:nvSpPr>
      <dsp:spPr>
        <a:xfrm>
          <a:off x="0" y="971019"/>
          <a:ext cx="3381375" cy="169068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nl-NL" sz="3400" kern="1200" dirty="0" smtClean="0"/>
            <a:t>Voeding</a:t>
          </a:r>
          <a:endParaRPr lang="nl-NL" sz="3400" kern="1200" dirty="0"/>
        </a:p>
      </dsp:txBody>
      <dsp:txXfrm>
        <a:off x="49519" y="1020538"/>
        <a:ext cx="3282337" cy="1591649"/>
      </dsp:txXfrm>
    </dsp:sp>
    <dsp:sp modelId="{A57084FA-1B6E-44CA-84A1-480214AAD6A3}">
      <dsp:nvSpPr>
        <dsp:cNvPr id="0" name=""/>
        <dsp:cNvSpPr/>
      </dsp:nvSpPr>
      <dsp:spPr>
        <a:xfrm rot="8702739">
          <a:off x="3237171" y="3286839"/>
          <a:ext cx="1598783" cy="56162"/>
        </a:xfrm>
        <a:custGeom>
          <a:avLst/>
          <a:gdLst/>
          <a:ahLst/>
          <a:cxnLst/>
          <a:rect l="0" t="0" r="0" b="0"/>
          <a:pathLst>
            <a:path>
              <a:moveTo>
                <a:pt x="0" y="28081"/>
              </a:moveTo>
              <a:lnTo>
                <a:pt x="1598783" y="2808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nl-NL" sz="600" kern="1200"/>
        </a:p>
      </dsp:txBody>
      <dsp:txXfrm rot="10800000">
        <a:off x="3996594" y="3274951"/>
        <a:ext cx="79939" cy="79939"/>
      </dsp:txXfrm>
    </dsp:sp>
    <dsp:sp modelId="{2026854E-837C-479A-87AC-A3AA87D49473}">
      <dsp:nvSpPr>
        <dsp:cNvPr id="0" name=""/>
        <dsp:cNvSpPr/>
      </dsp:nvSpPr>
      <dsp:spPr>
        <a:xfrm>
          <a:off x="0" y="2927567"/>
          <a:ext cx="3381375" cy="169068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nl-NL" sz="3400" kern="1200" dirty="0" smtClean="0"/>
            <a:t>Dier</a:t>
          </a:r>
          <a:endParaRPr lang="nl-NL" sz="3400" kern="1200" dirty="0"/>
        </a:p>
      </dsp:txBody>
      <dsp:txXfrm>
        <a:off x="49519" y="2977086"/>
        <a:ext cx="3282337" cy="15916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78E34-5351-4F50-865B-88B1896C1504}" type="datetimeFigureOut">
              <a:rPr lang="nl-NL" smtClean="0"/>
              <a:t>22-8-2018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EB799-0536-4DF7-84C9-5D7A32523156}" type="slidenum">
              <a:rPr lang="nl-NL" smtClean="0"/>
              <a:t>‹nr.›</a:t>
            </a:fld>
            <a:endParaRPr lang="nl-NL"/>
          </a:p>
        </p:txBody>
      </p:sp>
    </p:spTree>
    <p:extLst>
      <p:ext uri="{BB962C8B-B14F-4D97-AF65-F5344CB8AC3E}">
        <p14:creationId xmlns:p14="http://schemas.microsoft.com/office/powerpoint/2010/main" val="264347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http://www.10voorbiologie.nl/index.php?cat=9&amp;id=1894&amp;par=1952&amp;sub=1954</a:t>
            </a:r>
          </a:p>
          <a:p>
            <a:endParaRPr lang="nl-NL" dirty="0" smtClean="0"/>
          </a:p>
          <a:p>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70A56-710C-4D7D-9663-28F7C69BEEC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25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D7C65-9943-40E3-82A2-1B341AA38D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220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Wat</a:t>
            </a:r>
            <a:r>
              <a:rPr lang="nl-NL" baseline="0" dirty="0" smtClean="0"/>
              <a:t> is joule en calorie?</a:t>
            </a:r>
          </a:p>
          <a:p>
            <a:endParaRPr lang="nl-NL" baseline="0" dirty="0" smtClean="0"/>
          </a:p>
          <a:p>
            <a:r>
              <a:rPr lang="nl-NL" dirty="0" smtClean="0"/>
              <a:t>Energie behoefte verschilt per dier?</a:t>
            </a:r>
          </a:p>
          <a:p>
            <a:pPr marL="0" indent="0">
              <a:buNone/>
            </a:pPr>
            <a:r>
              <a:rPr lang="nl-NL" dirty="0" smtClean="0"/>
              <a:t>	- leeftijd (opgroeiend of geriatrisch)</a:t>
            </a:r>
          </a:p>
          <a:p>
            <a:pPr marL="0" indent="0">
              <a:buNone/>
            </a:pPr>
            <a:r>
              <a:rPr lang="nl-NL" dirty="0" smtClean="0"/>
              <a:t>	- gecastreerd of </a:t>
            </a:r>
            <a:r>
              <a:rPr lang="nl-NL" dirty="0" err="1" smtClean="0"/>
              <a:t>ongecastreerd</a:t>
            </a:r>
            <a:endParaRPr lang="nl-NL" dirty="0" smtClean="0"/>
          </a:p>
          <a:p>
            <a:pPr marL="0" indent="0">
              <a:buNone/>
            </a:pPr>
            <a:r>
              <a:rPr lang="nl-NL" dirty="0" smtClean="0"/>
              <a:t>	- drachtig of zogend</a:t>
            </a:r>
          </a:p>
          <a:p>
            <a:pPr marL="0" indent="0">
              <a:buNone/>
            </a:pPr>
            <a:r>
              <a:rPr lang="nl-NL" dirty="0" smtClean="0"/>
              <a:t>	- actief of niet actief</a:t>
            </a:r>
          </a:p>
          <a:p>
            <a:pPr marL="0" indent="0">
              <a:buNone/>
            </a:pPr>
            <a:r>
              <a:rPr lang="nl-NL" dirty="0" smtClean="0"/>
              <a:t>	- ziek of herstellend</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EA7B9-B7E5-42B3-93A0-41A8AD1E7F3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789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261CC-40A0-4930-BEDB-536CB514F1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259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Een van de belangrijkste conclusies uit dit schema</a:t>
            </a:r>
            <a:r>
              <a:rPr lang="nl-NL" sz="1200" i="1" kern="120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is dat voer is opgebouwd uit </a:t>
            </a:r>
            <a:r>
              <a:rPr lang="nl-NL" sz="1200" i="1" kern="1200" dirty="0" smtClean="0">
                <a:solidFill>
                  <a:schemeClr val="tx1"/>
                </a:solidFill>
                <a:effectLst/>
                <a:latin typeface="+mn-lt"/>
                <a:ea typeface="+mn-ea"/>
                <a:cs typeface="+mn-cs"/>
              </a:rPr>
              <a:t>droge stof </a:t>
            </a:r>
            <a:r>
              <a:rPr lang="nl-NL" sz="1200" kern="1200" dirty="0" smtClean="0">
                <a:solidFill>
                  <a:schemeClr val="tx1"/>
                </a:solidFill>
                <a:effectLst/>
                <a:latin typeface="+mn-lt"/>
                <a:ea typeface="+mn-ea"/>
                <a:cs typeface="+mn-cs"/>
              </a:rPr>
              <a:t>en water. In de droge stof zitten de voedingsstoffen die een dier nodig heeft. Het water is dus eigenlijk ballast. Verder zie je dat er onderscheid gemaakt wordt tussen organische en anorganische stof. </a:t>
            </a:r>
            <a:r>
              <a:rPr lang="nl-NL" sz="1200" i="1" kern="1200" dirty="0" smtClean="0">
                <a:solidFill>
                  <a:schemeClr val="tx1"/>
                </a:solidFill>
                <a:effectLst/>
                <a:latin typeface="+mn-lt"/>
                <a:ea typeface="+mn-ea"/>
                <a:cs typeface="+mn-cs"/>
              </a:rPr>
              <a:t>Organische stof </a:t>
            </a:r>
            <a:r>
              <a:rPr lang="nl-NL" sz="1200" kern="1200" dirty="0" smtClean="0">
                <a:solidFill>
                  <a:schemeClr val="tx1"/>
                </a:solidFill>
                <a:effectLst/>
                <a:latin typeface="+mn-lt"/>
                <a:ea typeface="+mn-ea"/>
                <a:cs typeface="+mn-cs"/>
              </a:rPr>
              <a:t>is brandbaar (energie), </a:t>
            </a:r>
            <a:r>
              <a:rPr lang="nl-NL" sz="1200" i="1" kern="1200" dirty="0" smtClean="0">
                <a:solidFill>
                  <a:schemeClr val="tx1"/>
                </a:solidFill>
                <a:effectLst/>
                <a:latin typeface="+mn-lt"/>
                <a:ea typeface="+mn-ea"/>
                <a:cs typeface="+mn-cs"/>
              </a:rPr>
              <a:t>anorganische stof </a:t>
            </a:r>
            <a:r>
              <a:rPr lang="nl-NL" sz="1200" kern="1200" dirty="0" smtClean="0">
                <a:solidFill>
                  <a:schemeClr val="tx1"/>
                </a:solidFill>
                <a:effectLst/>
                <a:latin typeface="+mn-lt"/>
                <a:ea typeface="+mn-ea"/>
                <a:cs typeface="+mn-cs"/>
              </a:rPr>
              <a:t>(as) blijft over na</a:t>
            </a:r>
            <a:r>
              <a:rPr lang="nl-NL" sz="1200" i="1" kern="120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verbranding. In de organische stof zitten in hoofdzaak energie en eiwitten die nodig zijn voor groei en de verschillende lichaamsfuncties. De anorganische stof bestaat uit mineralen en eventuele verontreinigingen, bijvoorbeeld gronddeeltjes. </a:t>
            </a:r>
          </a:p>
          <a:p>
            <a:endParaRPr lang="nl-NL" sz="1200"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261CC-40A0-4930-BEDB-536CB514F1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635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Ruw</a:t>
            </a:r>
            <a:r>
              <a:rPr lang="nl-NL" baseline="0" dirty="0" smtClean="0"/>
              <a:t> eiwit = 27%</a:t>
            </a:r>
            <a:br>
              <a:rPr lang="nl-NL" baseline="0" dirty="0" smtClean="0"/>
            </a:br>
            <a:r>
              <a:rPr lang="nl-NL" baseline="0" dirty="0" smtClean="0"/>
              <a:t>Ruw vet = 13%</a:t>
            </a:r>
            <a:br>
              <a:rPr lang="nl-NL" baseline="0" dirty="0" smtClean="0"/>
            </a:br>
            <a:r>
              <a:rPr lang="nl-NL" baseline="0" dirty="0" smtClean="0"/>
              <a:t>Ruw as = 7,3 %</a:t>
            </a:r>
            <a:br>
              <a:rPr lang="nl-NL" baseline="0" dirty="0" smtClean="0"/>
            </a:br>
            <a:r>
              <a:rPr lang="nl-NL" baseline="0" dirty="0" smtClean="0"/>
              <a:t>Ruwe celstof = 4 %</a:t>
            </a:r>
          </a:p>
          <a:p>
            <a:r>
              <a:rPr lang="nl-NL" baseline="0" dirty="0" smtClean="0"/>
              <a:t>Vocht = 5,5%</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261CC-40A0-4930-BEDB-536CB514F1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784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Ruw</a:t>
            </a:r>
            <a:r>
              <a:rPr lang="nl-NL" baseline="0" dirty="0" smtClean="0"/>
              <a:t> eiwit = 27%</a:t>
            </a:r>
            <a:br>
              <a:rPr lang="nl-NL" baseline="0" dirty="0" smtClean="0"/>
            </a:br>
            <a:r>
              <a:rPr lang="nl-NL" baseline="0" dirty="0" smtClean="0"/>
              <a:t>Ruw vet = 13%</a:t>
            </a:r>
            <a:br>
              <a:rPr lang="nl-NL" baseline="0" dirty="0" smtClean="0"/>
            </a:br>
            <a:r>
              <a:rPr lang="nl-NL" baseline="0" dirty="0" smtClean="0"/>
              <a:t>Ruw as = 7,3 %</a:t>
            </a:r>
            <a:br>
              <a:rPr lang="nl-NL" baseline="0" dirty="0" smtClean="0"/>
            </a:br>
            <a:r>
              <a:rPr lang="nl-NL" baseline="0" dirty="0" smtClean="0"/>
              <a:t>Ruwe celstof = 4 %</a:t>
            </a:r>
          </a:p>
          <a:p>
            <a:r>
              <a:rPr lang="nl-NL" baseline="0" dirty="0" smtClean="0"/>
              <a:t>Vocht = 5,5%</a:t>
            </a:r>
          </a:p>
          <a:p>
            <a:endParaRPr lang="nl-NL" baseline="0" dirty="0" smtClean="0"/>
          </a:p>
          <a:p>
            <a:r>
              <a:rPr lang="nl-NL" baseline="0" dirty="0" smtClean="0"/>
              <a:t>Koolhydraten = 100% - (ruw eiwit + ruw vet + ruw as + ruwe celstof + water)</a:t>
            </a:r>
          </a:p>
          <a:p>
            <a:r>
              <a:rPr lang="nl-NL" baseline="0" dirty="0" smtClean="0"/>
              <a:t>Koolhydraten in dit voer = 100% - 56,8 % = 43,2 %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261CC-40A0-4930-BEDB-536CB514F1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909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D7C65-9943-40E3-82A2-1B341AA38D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705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Kcal =</a:t>
            </a:r>
            <a:r>
              <a:rPr lang="nl-NL" baseline="0" dirty="0" smtClean="0"/>
              <a:t> Kilocalorie </a:t>
            </a:r>
            <a:r>
              <a:rPr lang="nl-NL" baseline="0" dirty="0" smtClean="0">
                <a:sym typeface="Wingdings" panose="05000000000000000000" pitchFamily="2" charset="2"/>
              </a:rPr>
              <a:t> </a:t>
            </a:r>
            <a:r>
              <a:rPr lang="nl-NL" sz="1200" b="0" i="0" kern="1200" dirty="0" smtClean="0">
                <a:solidFill>
                  <a:schemeClr val="tx1"/>
                </a:solidFill>
                <a:effectLst/>
                <a:latin typeface="+mn-lt"/>
                <a:ea typeface="+mn-ea"/>
                <a:cs typeface="+mn-cs"/>
              </a:rPr>
              <a:t>Dit is de hoeveelheid energie die nodig is om één kilogram water één graad Celsius te verwarmen.</a:t>
            </a:r>
            <a:endParaRPr lang="nl-NL" baseline="0" dirty="0" smtClean="0"/>
          </a:p>
          <a:p>
            <a:r>
              <a:rPr lang="nl-NL" dirty="0" smtClean="0"/>
              <a:t>ME = </a:t>
            </a:r>
            <a:r>
              <a:rPr lang="nl-NL" dirty="0" err="1" smtClean="0"/>
              <a:t>Metaboliseerbare</a:t>
            </a:r>
            <a:r>
              <a:rPr lang="nl-NL" dirty="0" smtClean="0"/>
              <a:t> Energie</a:t>
            </a:r>
            <a:r>
              <a:rPr lang="nl-NL" baseline="0" dirty="0" smtClean="0"/>
              <a:t> </a:t>
            </a:r>
            <a:r>
              <a:rPr lang="nl-NL" baseline="0" dirty="0" smtClean="0">
                <a:sym typeface="Wingdings" panose="05000000000000000000" pitchFamily="2" charset="2"/>
              </a:rPr>
              <a:t></a:t>
            </a:r>
            <a:r>
              <a:rPr lang="nl-NL" dirty="0" smtClean="0"/>
              <a:t> energie</a:t>
            </a:r>
            <a:r>
              <a:rPr lang="nl-NL" baseline="0" dirty="0" smtClean="0"/>
              <a:t> te gebruiken bij de verbranding</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D7C65-9943-40E3-82A2-1B341AA38D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163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Belangrijke link: http://www.dierenartsabc.nl/hond_verschilvoedinghondkat.php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261CC-40A0-4930-BEDB-536CB514F1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1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Als er gesproken wordt over spijsvertering gaat dit samen met het verteren van voedsel. Bij de vertering van voedsel komen voedingsstoffen vrij welke het dier kan gebruiken voor onderhoud, het afweersysteem en productie (groei of melk). De vrijgekomen voedingsstoffen kan men indelen in de volgende categorieën:</a:t>
            </a:r>
          </a:p>
          <a:p>
            <a:pPr lvl="0"/>
            <a:r>
              <a:rPr lang="nl-NL" sz="1200" kern="1200" dirty="0" smtClean="0">
                <a:solidFill>
                  <a:schemeClr val="tx1"/>
                </a:solidFill>
                <a:effectLst/>
                <a:latin typeface="+mn-lt"/>
                <a:ea typeface="+mn-ea"/>
                <a:cs typeface="+mn-cs"/>
              </a:rPr>
              <a:t>1. Brandstoffen</a:t>
            </a:r>
          </a:p>
          <a:p>
            <a:pPr lvl="0"/>
            <a:r>
              <a:rPr lang="nl-NL" sz="1200" kern="1200" dirty="0" smtClean="0">
                <a:solidFill>
                  <a:schemeClr val="tx1"/>
                </a:solidFill>
                <a:effectLst/>
                <a:latin typeface="+mn-lt"/>
                <a:ea typeface="+mn-ea"/>
                <a:cs typeface="+mn-cs"/>
              </a:rPr>
              <a:t>2. Bouwstoffen</a:t>
            </a:r>
          </a:p>
          <a:p>
            <a:pPr lvl="0"/>
            <a:r>
              <a:rPr lang="nl-NL" sz="1200" kern="1200" dirty="0" smtClean="0">
                <a:solidFill>
                  <a:schemeClr val="tx1"/>
                </a:solidFill>
                <a:effectLst/>
                <a:latin typeface="+mn-lt"/>
                <a:ea typeface="+mn-ea"/>
                <a:cs typeface="+mn-cs"/>
              </a:rPr>
              <a:t>3. Beschermstoffen</a:t>
            </a:r>
          </a:p>
          <a:p>
            <a:pPr lvl="0"/>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1. Brandstoffen </a:t>
            </a:r>
            <a:r>
              <a:rPr lang="nl-NL" sz="1200" kern="1200" dirty="0" smtClean="0">
                <a:solidFill>
                  <a:schemeClr val="tx1"/>
                </a:solidFill>
                <a:effectLst/>
                <a:latin typeface="+mn-lt"/>
                <a:ea typeface="+mn-ea"/>
                <a:cs typeface="+mn-cs"/>
              </a:rPr>
              <a:t>leveren energie aan dieren, welke nodig is voor beweging en productie. Deze brandstoffen komen voor in de vorm van suiker, zetmeel en vet. Een voorbeeld van voedermiddelen met suiker zijn graskuil en voederbieten. Zetmeel is te vinden in mais en aardappelen. Dierlijk vet en sojaolie zijn bronnen welke vet bevatten.</a:t>
            </a:r>
          </a:p>
          <a:p>
            <a:r>
              <a:rPr lang="nl-NL" sz="1200" b="1" kern="1200" dirty="0" smtClean="0">
                <a:solidFill>
                  <a:schemeClr val="tx1"/>
                </a:solidFill>
                <a:effectLst/>
                <a:latin typeface="+mn-lt"/>
                <a:ea typeface="+mn-ea"/>
                <a:cs typeface="+mn-cs"/>
              </a:rPr>
              <a:t>2. Bouwstoffen </a:t>
            </a:r>
            <a:r>
              <a:rPr lang="nl-NL" sz="1200" kern="1200" dirty="0" smtClean="0">
                <a:solidFill>
                  <a:schemeClr val="tx1"/>
                </a:solidFill>
                <a:effectLst/>
                <a:latin typeface="+mn-lt"/>
                <a:ea typeface="+mn-ea"/>
                <a:cs typeface="+mn-cs"/>
              </a:rPr>
              <a:t>gebruikt een dier om te groeien, onderhoud te plegen aan cellen en voor het ondersteunen van het afweersysteem. Onder bouwstoffen vallen eiwitten en water. Eiwit is te vinden in graskuil en bierbostel. Vaak is voor groei naast eiwit water nodig. Er is een verschil tussen </a:t>
            </a:r>
            <a:r>
              <a:rPr lang="nl-NL" sz="1200" b="1" kern="1200" dirty="0" smtClean="0">
                <a:solidFill>
                  <a:schemeClr val="tx1"/>
                </a:solidFill>
                <a:effectLst/>
                <a:latin typeface="+mn-lt"/>
                <a:ea typeface="+mn-ea"/>
                <a:cs typeface="+mn-cs"/>
              </a:rPr>
              <a:t>essentiële  </a:t>
            </a:r>
            <a:r>
              <a:rPr lang="nl-NL" sz="1200" kern="1200" dirty="0" smtClean="0">
                <a:solidFill>
                  <a:schemeClr val="tx1"/>
                </a:solidFill>
                <a:effectLst/>
                <a:latin typeface="+mn-lt"/>
                <a:ea typeface="+mn-ea"/>
                <a:cs typeface="+mn-cs"/>
              </a:rPr>
              <a:t>bouwstoffen en</a:t>
            </a:r>
            <a:r>
              <a:rPr lang="nl-NL" sz="1200" b="1" kern="1200" dirty="0" smtClean="0">
                <a:solidFill>
                  <a:schemeClr val="tx1"/>
                </a:solidFill>
                <a:effectLst/>
                <a:latin typeface="+mn-lt"/>
                <a:ea typeface="+mn-ea"/>
                <a:cs typeface="+mn-cs"/>
              </a:rPr>
              <a:t> niet-essentiële </a:t>
            </a:r>
            <a:r>
              <a:rPr lang="nl-NL" sz="1200" kern="1200" dirty="0" smtClean="0">
                <a:solidFill>
                  <a:schemeClr val="tx1"/>
                </a:solidFill>
                <a:effectLst/>
                <a:latin typeface="+mn-lt"/>
                <a:ea typeface="+mn-ea"/>
                <a:cs typeface="+mn-cs"/>
              </a:rPr>
              <a:t>bouwstoffen. Wanneer bouwstoffen essentieel zijn kan een dier deze bouwstoffen alleen binnen krijgen via de voeding. Niet-essentiële bouwstoffen kan het lichaam van het dier zelf maken.</a:t>
            </a:r>
          </a:p>
          <a:p>
            <a:r>
              <a:rPr lang="nl-NL" sz="1200" b="1" kern="1200" dirty="0" smtClean="0">
                <a:solidFill>
                  <a:schemeClr val="tx1"/>
                </a:solidFill>
                <a:effectLst/>
                <a:latin typeface="+mn-lt"/>
                <a:ea typeface="+mn-ea"/>
                <a:cs typeface="+mn-cs"/>
              </a:rPr>
              <a:t>3. Beschermstoffen </a:t>
            </a:r>
            <a:r>
              <a:rPr lang="nl-NL" sz="1200" kern="1200" dirty="0" smtClean="0">
                <a:solidFill>
                  <a:schemeClr val="tx1"/>
                </a:solidFill>
                <a:effectLst/>
                <a:latin typeface="+mn-lt"/>
                <a:ea typeface="+mn-ea"/>
                <a:cs typeface="+mn-cs"/>
              </a:rPr>
              <a:t>zijn nodig voor het ondersteunen van het afweersysteem en voor productie. Vitaminen en mineralen vallen onder de beschermstoffen. Voor melk en eieren is immers calcium nodig. Daarnaast ondersteunen beschermstoffen de vochtbalans in het lichaam, zorgen ze voor vervoer van ademhalingsgassen en het afvoeren van afvalstoffen.</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EA7B9-B7E5-42B3-93A0-41A8AD1E7F3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329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effectLst/>
                <a:latin typeface="+mn-lt"/>
                <a:ea typeface="+mn-ea"/>
                <a:cs typeface="+mn-cs"/>
              </a:rPr>
              <a:t>Water</a:t>
            </a:r>
            <a:endParaRPr lang="nl-NL" sz="1200" kern="1200" dirty="0" smtClean="0">
              <a:solidFill>
                <a:schemeClr val="tx1"/>
              </a:solidFill>
              <a:effectLst/>
              <a:latin typeface="+mn-lt"/>
              <a:ea typeface="+mn-ea"/>
              <a:cs typeface="+mn-cs"/>
            </a:endParaRPr>
          </a:p>
          <a:p>
            <a:r>
              <a:rPr lang="nl-NL" sz="1200" i="1" kern="1200" dirty="0" smtClean="0">
                <a:solidFill>
                  <a:schemeClr val="tx1"/>
                </a:solidFill>
                <a:effectLst/>
                <a:latin typeface="+mn-lt"/>
                <a:ea typeface="+mn-ea"/>
                <a:cs typeface="+mn-cs"/>
              </a:rPr>
              <a:t>Water </a:t>
            </a:r>
            <a:r>
              <a:rPr lang="nl-NL" sz="1200" kern="1200" dirty="0" smtClean="0">
                <a:solidFill>
                  <a:schemeClr val="tx1"/>
                </a:solidFill>
                <a:effectLst/>
                <a:latin typeface="+mn-lt"/>
                <a:ea typeface="+mn-ea"/>
                <a:cs typeface="+mn-cs"/>
              </a:rPr>
              <a:t>bevat geen voedingsstoffen. Water zelf is echter wel een onmisbare</a:t>
            </a:r>
          </a:p>
          <a:p>
            <a:r>
              <a:rPr lang="nl-NL" sz="1200" kern="1200" dirty="0" smtClean="0">
                <a:solidFill>
                  <a:schemeClr val="tx1"/>
                </a:solidFill>
                <a:effectLst/>
                <a:latin typeface="+mn-lt"/>
                <a:ea typeface="+mn-ea"/>
                <a:cs typeface="+mn-cs"/>
              </a:rPr>
              <a:t>voedingsstof. Water heeft in het lichaam enkele belangrijke functies:</a:t>
            </a:r>
          </a:p>
          <a:p>
            <a:pPr lvl="0"/>
            <a:r>
              <a:rPr lang="nl-NL" sz="1200" kern="1200" dirty="0" smtClean="0">
                <a:solidFill>
                  <a:schemeClr val="tx1"/>
                </a:solidFill>
                <a:effectLst/>
                <a:latin typeface="+mn-lt"/>
                <a:ea typeface="+mn-ea"/>
                <a:cs typeface="+mn-cs"/>
              </a:rPr>
              <a:t>water is nodig bij verschillende processen in het lichaam, zoals:</a:t>
            </a:r>
          </a:p>
          <a:p>
            <a:pPr lvl="0"/>
            <a:r>
              <a:rPr lang="nl-NL" sz="1200" kern="1200" dirty="0" smtClean="0">
                <a:solidFill>
                  <a:schemeClr val="tx1"/>
                </a:solidFill>
                <a:effectLst/>
                <a:latin typeface="+mn-lt"/>
                <a:ea typeface="+mn-ea"/>
                <a:cs typeface="+mn-cs"/>
              </a:rPr>
              <a:t>-chemische omzettingen in de cellen;</a:t>
            </a:r>
          </a:p>
          <a:p>
            <a:pPr lvl="0"/>
            <a:r>
              <a:rPr lang="nl-NL" sz="1200" kern="1200" dirty="0" smtClean="0">
                <a:solidFill>
                  <a:schemeClr val="tx1"/>
                </a:solidFill>
                <a:effectLst/>
                <a:latin typeface="+mn-lt"/>
                <a:ea typeface="+mn-ea"/>
                <a:cs typeface="+mn-cs"/>
              </a:rPr>
              <a:t>- water is een bouwstof van het lichaam (een dier bestaat voor zestig tot zeventig procent uit water);</a:t>
            </a:r>
          </a:p>
          <a:p>
            <a:pPr lvl="0"/>
            <a:r>
              <a:rPr lang="nl-NL" sz="1200" kern="1200" dirty="0" smtClean="0">
                <a:solidFill>
                  <a:schemeClr val="tx1"/>
                </a:solidFill>
                <a:effectLst/>
                <a:latin typeface="+mn-lt"/>
                <a:ea typeface="+mn-ea"/>
                <a:cs typeface="+mn-cs"/>
              </a:rPr>
              <a:t>- water is nodig voor transport van voedingsstoffen en afvalstoffen;</a:t>
            </a:r>
          </a:p>
          <a:p>
            <a:pPr lvl="0"/>
            <a:r>
              <a:rPr lang="nl-NL" sz="1200" kern="1200" dirty="0" smtClean="0">
                <a:solidFill>
                  <a:schemeClr val="tx1"/>
                </a:solidFill>
                <a:effectLst/>
                <a:latin typeface="+mn-lt"/>
                <a:ea typeface="+mn-ea"/>
                <a:cs typeface="+mn-cs"/>
              </a:rPr>
              <a:t>- water zorgt voor de warmteregulatie;</a:t>
            </a:r>
          </a:p>
          <a:p>
            <a:pPr lvl="0"/>
            <a:r>
              <a:rPr lang="nl-NL" sz="1200" kern="1200" dirty="0" smtClean="0">
                <a:solidFill>
                  <a:schemeClr val="tx1"/>
                </a:solidFill>
                <a:effectLst/>
                <a:latin typeface="+mn-lt"/>
                <a:ea typeface="+mn-ea"/>
                <a:cs typeface="+mn-cs"/>
              </a:rPr>
              <a:t>- water is nodig bij de melkvorming.</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261CC-40A0-4930-BEDB-536CB514F1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748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effectLst/>
                <a:latin typeface="+mn-lt"/>
                <a:ea typeface="+mn-ea"/>
                <a:cs typeface="+mn-cs"/>
              </a:rPr>
              <a:t>Koolhydraten</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De </a:t>
            </a:r>
            <a:r>
              <a:rPr lang="nl-NL" sz="1200" i="1" kern="1200" dirty="0" smtClean="0">
                <a:solidFill>
                  <a:schemeClr val="tx1"/>
                </a:solidFill>
                <a:effectLst/>
                <a:latin typeface="+mn-lt"/>
                <a:ea typeface="+mn-ea"/>
                <a:cs typeface="+mn-cs"/>
              </a:rPr>
              <a:t>koolhydraten </a:t>
            </a:r>
            <a:r>
              <a:rPr lang="nl-NL" sz="1200" kern="1200" dirty="0" smtClean="0">
                <a:solidFill>
                  <a:schemeClr val="tx1"/>
                </a:solidFill>
                <a:effectLst/>
                <a:latin typeface="+mn-lt"/>
                <a:ea typeface="+mn-ea"/>
                <a:cs typeface="+mn-cs"/>
              </a:rPr>
              <a:t>zijn te verdelen in twee groepen: makkelijk verteerbare koolhydraten</a:t>
            </a:r>
          </a:p>
          <a:p>
            <a:r>
              <a:rPr lang="nl-NL" sz="1200" kern="1200" dirty="0" smtClean="0">
                <a:solidFill>
                  <a:schemeClr val="tx1"/>
                </a:solidFill>
                <a:effectLst/>
                <a:latin typeface="+mn-lt"/>
                <a:ea typeface="+mn-ea"/>
                <a:cs typeface="+mn-cs"/>
              </a:rPr>
              <a:t>(zetmeel en suikers) en ruwe celstof. De zetmeel en suikers leveren snel beschikbare</a:t>
            </a:r>
          </a:p>
          <a:p>
            <a:r>
              <a:rPr lang="nl-NL" sz="1200" kern="1200" dirty="0" smtClean="0">
                <a:solidFill>
                  <a:schemeClr val="tx1"/>
                </a:solidFill>
                <a:effectLst/>
                <a:latin typeface="+mn-lt"/>
                <a:ea typeface="+mn-ea"/>
                <a:cs typeface="+mn-cs"/>
              </a:rPr>
              <a:t>energie. De ruwe celstof is voor het ene dier beter </a:t>
            </a:r>
            <a:r>
              <a:rPr lang="nl-NL" sz="1200" kern="1200" dirty="0" err="1" smtClean="0">
                <a:solidFill>
                  <a:schemeClr val="tx1"/>
                </a:solidFill>
                <a:effectLst/>
                <a:latin typeface="+mn-lt"/>
                <a:ea typeface="+mn-ea"/>
                <a:cs typeface="+mn-cs"/>
              </a:rPr>
              <a:t>benutbaar</a:t>
            </a:r>
            <a:r>
              <a:rPr lang="nl-NL" sz="1200" kern="1200" dirty="0" smtClean="0">
                <a:solidFill>
                  <a:schemeClr val="tx1"/>
                </a:solidFill>
                <a:effectLst/>
                <a:latin typeface="+mn-lt"/>
                <a:ea typeface="+mn-ea"/>
                <a:cs typeface="+mn-cs"/>
              </a:rPr>
              <a:t> dan voor het andere</a:t>
            </a:r>
          </a:p>
          <a:p>
            <a:r>
              <a:rPr lang="nl-NL" sz="1200" kern="1200" dirty="0" smtClean="0">
                <a:solidFill>
                  <a:schemeClr val="tx1"/>
                </a:solidFill>
                <a:effectLst/>
                <a:latin typeface="+mn-lt"/>
                <a:ea typeface="+mn-ea"/>
                <a:cs typeface="+mn-cs"/>
              </a:rPr>
              <a:t>dier. Een rund kan bijvoorbeeld een groot gedeelte van de ruwe celstof verteren, maar een hond kan dit niet. Wel heeft ruwe celstof een stimulerende werking op het </a:t>
            </a:r>
            <a:r>
              <a:rPr lang="nl-NL" sz="1200" kern="1200" dirty="0" err="1" smtClean="0">
                <a:solidFill>
                  <a:schemeClr val="tx1"/>
                </a:solidFill>
                <a:effectLst/>
                <a:latin typeface="+mn-lt"/>
                <a:ea typeface="+mn-ea"/>
                <a:cs typeface="+mn-cs"/>
              </a:rPr>
              <a:t>maag-darmstelsel</a:t>
            </a:r>
            <a:r>
              <a:rPr lang="nl-NL" sz="1200" kern="1200" dirty="0" smtClean="0">
                <a:solidFill>
                  <a:schemeClr val="tx1"/>
                </a:solidFill>
                <a:effectLst/>
                <a:latin typeface="+mn-lt"/>
                <a:ea typeface="+mn-ea"/>
                <a:cs typeface="+mn-cs"/>
              </a:rPr>
              <a:t>.</a:t>
            </a:r>
          </a:p>
          <a:p>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Vetten</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Vetten bevatten per gram meer energie dan koolhydraten. Vetten zijn dus zeer compacte energie leveranciers. De energie is echter niet zo snel beschikbaar als de energie uit koolhydraten. In vetten zijn ook enkele vitamines opgelost. Dit zijn vitamine A,D,E,K.  Vetten zijn in voer nodig omdat:</a:t>
            </a:r>
          </a:p>
          <a:p>
            <a:pPr lvl="0"/>
            <a:r>
              <a:rPr lang="nl-NL" sz="1200" kern="1200" dirty="0" smtClean="0">
                <a:solidFill>
                  <a:schemeClr val="tx1"/>
                </a:solidFill>
                <a:effectLst/>
                <a:latin typeface="+mn-lt"/>
                <a:ea typeface="+mn-ea"/>
                <a:cs typeface="+mn-cs"/>
              </a:rPr>
              <a:t>- ze compacte energie leveren;</a:t>
            </a:r>
          </a:p>
          <a:p>
            <a:pPr lvl="0"/>
            <a:r>
              <a:rPr lang="nl-NL" sz="1200" kern="1200" dirty="0" smtClean="0">
                <a:solidFill>
                  <a:schemeClr val="tx1"/>
                </a:solidFill>
                <a:effectLst/>
                <a:latin typeface="+mn-lt"/>
                <a:ea typeface="+mn-ea"/>
                <a:cs typeface="+mn-cs"/>
              </a:rPr>
              <a:t>- ze essentiële vetzuren bevatten;</a:t>
            </a:r>
          </a:p>
          <a:p>
            <a:pPr lvl="0"/>
            <a:r>
              <a:rPr lang="nl-NL" sz="1200" kern="1200" dirty="0" smtClean="0">
                <a:solidFill>
                  <a:schemeClr val="tx1"/>
                </a:solidFill>
                <a:effectLst/>
                <a:latin typeface="+mn-lt"/>
                <a:ea typeface="+mn-ea"/>
                <a:cs typeface="+mn-cs"/>
              </a:rPr>
              <a:t>- er bepaalde vitaminen in opgelost zitten;</a:t>
            </a:r>
          </a:p>
          <a:p>
            <a:pPr lvl="0"/>
            <a:r>
              <a:rPr lang="nl-NL" sz="1200" kern="1200" dirty="0" smtClean="0">
                <a:solidFill>
                  <a:schemeClr val="tx1"/>
                </a:solidFill>
                <a:effectLst/>
                <a:latin typeface="+mn-lt"/>
                <a:ea typeface="+mn-ea"/>
                <a:cs typeface="+mn-cs"/>
              </a:rPr>
              <a:t>- ze voor een aantal dieren de smakelijkheid van het voer verhogen.</a:t>
            </a:r>
          </a:p>
          <a:p>
            <a:pPr lvl="0"/>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Eiwitten</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Eiwitten zijn opgebouwd uit aminozuren. Aminozuren zijn nodig voor het aanmaken van spierweefsel.</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261CC-40A0-4930-BEDB-536CB514F1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847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98EB799-0536-4DF7-84C9-5D7A32523156}" type="slidenum">
              <a:rPr lang="nl-NL" smtClean="0"/>
              <a:t>16</a:t>
            </a:fld>
            <a:endParaRPr lang="nl-NL"/>
          </a:p>
        </p:txBody>
      </p:sp>
    </p:spTree>
    <p:extLst>
      <p:ext uri="{BB962C8B-B14F-4D97-AF65-F5344CB8AC3E}">
        <p14:creationId xmlns:p14="http://schemas.microsoft.com/office/powerpoint/2010/main" val="230621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Als</a:t>
            </a:r>
            <a:r>
              <a:rPr lang="nl-NL" baseline="0" dirty="0" smtClean="0"/>
              <a:t> je goed naar dit figuur kijkt, zie je dat bijproducten net zo goed van dierlijke als van plantaardige oorsprong kunnen zijn.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261CC-40A0-4930-BEDB-536CB514F1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853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D7C65-9943-40E3-82A2-1B341AA38D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736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D7C65-9943-40E3-82A2-1B341AA38D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32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2B703BCE-27CF-4AD7-A431-79215BD6AECE}"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279716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2B703BCE-27CF-4AD7-A431-79215BD6AECE}"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4005437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2B703BCE-27CF-4AD7-A431-79215BD6AECE}"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5F2589-48C7-457A-B79E-D9D168CBF1EB}"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04494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2B703BCE-27CF-4AD7-A431-79215BD6AECE}"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3141095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2B703BCE-27CF-4AD7-A431-79215BD6AECE}"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5F2589-48C7-457A-B79E-D9D168CBF1EB}"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01557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2B703BCE-27CF-4AD7-A431-79215BD6AECE}"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2589406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B703BCE-27CF-4AD7-A431-79215BD6AECE}"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2530801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B703BCE-27CF-4AD7-A431-79215BD6AECE}"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284419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B703BCE-27CF-4AD7-A431-79215BD6AECE}"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3371146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2B703BCE-27CF-4AD7-A431-79215BD6AECE}"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65534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2B703BCE-27CF-4AD7-A431-79215BD6AECE}" type="datetimeFigureOut">
              <a:rPr lang="nl-NL" smtClean="0"/>
              <a:t>22-8-2018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1851794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2B703BCE-27CF-4AD7-A431-79215BD6AECE}" type="datetimeFigureOut">
              <a:rPr lang="nl-NL" smtClean="0"/>
              <a:t>22-8-2018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26055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2B703BCE-27CF-4AD7-A431-79215BD6AECE}" type="datetimeFigureOut">
              <a:rPr lang="nl-NL" smtClean="0"/>
              <a:t>22-8-2018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2179337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03BCE-27CF-4AD7-A431-79215BD6AECE}" type="datetimeFigureOut">
              <a:rPr lang="nl-NL" smtClean="0"/>
              <a:t>22-8-2018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3719541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smtClean="0"/>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2B703BCE-27CF-4AD7-A431-79215BD6AECE}" type="datetimeFigureOut">
              <a:rPr lang="nl-NL" smtClean="0"/>
              <a:t>22-8-2018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453019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2B703BCE-27CF-4AD7-A431-79215BD6AECE}" type="datetimeFigureOut">
              <a:rPr lang="nl-NL" smtClean="0"/>
              <a:t>22-8-2018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1995384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703BCE-27CF-4AD7-A431-79215BD6AECE}" type="datetimeFigureOut">
              <a:rPr lang="nl-NL" smtClean="0"/>
              <a:t>22-8-2018</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45F2589-48C7-457A-B79E-D9D168CBF1EB}" type="slidenum">
              <a:rPr lang="nl-NL" smtClean="0"/>
              <a:t>‹nr.›</a:t>
            </a:fld>
            <a:endParaRPr lang="nl-NL"/>
          </a:p>
        </p:txBody>
      </p:sp>
    </p:spTree>
    <p:extLst>
      <p:ext uri="{BB962C8B-B14F-4D97-AF65-F5344CB8AC3E}">
        <p14:creationId xmlns:p14="http://schemas.microsoft.com/office/powerpoint/2010/main" val="262143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ontentplatform.ontwikkelcentrum.nl/CMS/CDS/Ontwikkelcentrum/Published%20content/Kenniskiem/93507%20Voeding/93507/93507/93007-or-1.html"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53924" y="1955736"/>
            <a:ext cx="7766936" cy="1646302"/>
          </a:xfrm>
        </p:spPr>
        <p:txBody>
          <a:bodyPr/>
          <a:lstStyle/>
          <a:p>
            <a:r>
              <a:rPr lang="nl-NL" sz="6000" b="1" dirty="0" smtClean="0">
                <a:solidFill>
                  <a:schemeClr val="tx2"/>
                </a:solidFill>
              </a:rPr>
              <a:t>Verdieping </a:t>
            </a:r>
            <a:r>
              <a:rPr lang="nl-NL" sz="6000" b="1" dirty="0">
                <a:solidFill>
                  <a:schemeClr val="tx2"/>
                </a:solidFill>
              </a:rPr>
              <a:t>v</a:t>
            </a:r>
            <a:r>
              <a:rPr lang="nl-NL" sz="6000" b="1" dirty="0" smtClean="0">
                <a:solidFill>
                  <a:schemeClr val="tx2"/>
                </a:solidFill>
              </a:rPr>
              <a:t>oeding </a:t>
            </a:r>
            <a:endParaRPr lang="nl-NL" sz="6000" b="1" dirty="0">
              <a:solidFill>
                <a:schemeClr val="tx2"/>
              </a:solidFill>
            </a:endParaRPr>
          </a:p>
        </p:txBody>
      </p:sp>
      <p:pic>
        <p:nvPicPr>
          <p:cNvPr id="4" name="Afbeelding 3"/>
          <p:cNvPicPr>
            <a:picLocks noChangeAspect="1"/>
          </p:cNvPicPr>
          <p:nvPr/>
        </p:nvPicPr>
        <p:blipFill>
          <a:blip r:embed="rId2">
            <a:extLst>
              <a:ext uri="{BEBA8EAE-BF5A-486C-A8C5-ECC9F3942E4B}">
                <a14:imgProps xmlns:a14="http://schemas.microsoft.com/office/drawing/2010/main">
                  <a14:imgLayer r:embed="rId3">
                    <a14:imgEffect>
                      <a14:backgroundRemoval t="0" b="100000" l="0" r="89911"/>
                    </a14:imgEffect>
                  </a14:imgLayer>
                </a14:imgProps>
              </a:ext>
            </a:extLst>
          </a:blip>
          <a:stretch>
            <a:fillRect/>
          </a:stretch>
        </p:blipFill>
        <p:spPr>
          <a:xfrm>
            <a:off x="0" y="3644765"/>
            <a:ext cx="7397343" cy="3270635"/>
          </a:xfrm>
          <a:prstGeom prst="rect">
            <a:avLst/>
          </a:prstGeom>
        </p:spPr>
      </p:pic>
      <p:sp>
        <p:nvSpPr>
          <p:cNvPr id="5" name="Titel 1"/>
          <p:cNvSpPr txBox="1">
            <a:spLocks/>
          </p:cNvSpPr>
          <p:nvPr/>
        </p:nvSpPr>
        <p:spPr>
          <a:xfrm>
            <a:off x="4737392" y="4590660"/>
            <a:ext cx="6176865" cy="110236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3600" b="1" dirty="0" smtClean="0">
                <a:solidFill>
                  <a:schemeClr val="tx2"/>
                </a:solidFill>
              </a:rPr>
              <a:t>Diersoortverdieping honden en katten</a:t>
            </a:r>
            <a:endParaRPr lang="nl-NL" sz="3600" b="1" dirty="0">
              <a:solidFill>
                <a:schemeClr val="tx2"/>
              </a:solidFill>
            </a:endParaRPr>
          </a:p>
        </p:txBody>
      </p:sp>
    </p:spTree>
    <p:extLst>
      <p:ext uri="{BB962C8B-B14F-4D97-AF65-F5344CB8AC3E}">
        <p14:creationId xmlns:p14="http://schemas.microsoft.com/office/powerpoint/2010/main" val="1757752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extLst/>
          </p:nvPr>
        </p:nvGraphicFramePr>
        <p:xfrm>
          <a:off x="469030" y="334458"/>
          <a:ext cx="10998926" cy="6139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121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26DA1ED9-939D-4662-85CB-69DCEAE8DA2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DBAFF1E-7DC8-4828-BF89-EC44D8160C1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7DDF8510-A9F3-4DD7-82A7-C41F05FC5D34}"/>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239F2258-353B-47ED-92F6-65495031C71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90CCC049-5A98-4A3B-9C26-7EE93B76CED7}"/>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DCCCA38F-9A3A-47D0-8371-9535958EA71F}"/>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29BC34BB-5EFD-49DB-BE72-AD77A2A34FF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05A8B396-DF70-474D-AB36-F8E8C75BC554}"/>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04697734-C00B-495E-AFAD-0AF068A1D3A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464077CD-3103-43D8-94B0-2929BB62EA18}"/>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C7D254FD-E6BF-4E01-850A-B07F23D311A8}"/>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8D9F46AC-E248-42AD-870C-15242B55BA17}"/>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7D55CB84-D10E-42C2-AD16-87F2D83A52C9}"/>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D33C1600-3A55-4849-8068-771A7644F16D}"/>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CF3BDE80-2A5E-4A97-816C-72EA09DCC68F}"/>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C4D120BD-CA10-46D6-B756-8B7582CEDD39}"/>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graphicEl>
                                              <a:dgm id="{CB7DF1B3-0B22-4162-A2D7-B275F4A97302}"/>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7187F3B4-E8CC-4D9E-9D41-07CEC2180161}"/>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ECCA231D-FB41-4BA1-99E4-A8B56206F9A2}"/>
                                            </p:graphicEl>
                                          </p:spTgt>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4">
                                            <p:graphicEl>
                                              <a:dgm id="{26DA1ED9-939D-4662-85CB-69DCEAE8DA26}"/>
                                            </p:graphicEl>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4">
                                            <p:graphicEl>
                                              <a:dgm id="{3DBAFF1E-7DC8-4828-BF89-EC44D8160C1D}"/>
                                            </p:graphicEl>
                                          </p:spTgt>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
                                            <p:graphicEl>
                                              <a:dgm id="{7DDF8510-A9F3-4DD7-82A7-C41F05FC5D34}"/>
                                            </p:graphicEl>
                                          </p:spTgt>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4">
                                            <p:graphicEl>
                                              <a:dgm id="{239F2258-353B-47ED-92F6-65495031C71E}"/>
                                            </p:graphicEl>
                                          </p:spTgt>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4">
                                            <p:graphicEl>
                                              <a:dgm id="{90CCC049-5A98-4A3B-9C26-7EE93B76CED7}"/>
                                            </p:graphicEl>
                                          </p:spTgt>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4">
                                            <p:graphicEl>
                                              <a:dgm id="{DCCCA38F-9A3A-47D0-8371-9535958EA71F}"/>
                                            </p:graphicEl>
                                          </p:spTgt>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4">
                                            <p:graphicEl>
                                              <a:dgm id="{29BC34BB-5EFD-49DB-BE72-AD77A2A34FF5}"/>
                                            </p:graphicEl>
                                          </p:spTgt>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4">
                                            <p:graphicEl>
                                              <a:dgm id="{05A8B396-DF70-474D-AB36-F8E8C75BC554}"/>
                                            </p:graphicEl>
                                          </p:spTgt>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4">
                                            <p:graphicEl>
                                              <a:dgm id="{04697734-C00B-495E-AFAD-0AF068A1D3A1}"/>
                                            </p:graphicEl>
                                          </p:spTgt>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4">
                                            <p:graphicEl>
                                              <a:dgm id="{464077CD-3103-43D8-94B0-2929BB62EA18}"/>
                                            </p:graphicEl>
                                          </p:spTgt>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4">
                                            <p:graphicEl>
                                              <a:dgm id="{C7D254FD-E6BF-4E01-850A-B07F23D311A8}"/>
                                            </p:graphicEl>
                                          </p:spTgt>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4">
                                            <p:graphicEl>
                                              <a:dgm id="{8D9F46AC-E248-42AD-870C-15242B55BA17}"/>
                                            </p:graphicEl>
                                          </p:spTgt>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4">
                                            <p:graphicEl>
                                              <a:dgm id="{7D55CB84-D10E-42C2-AD16-87F2D83A52C9}"/>
                                            </p:graphicEl>
                                          </p:spTgt>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4">
                                            <p:graphicEl>
                                              <a:dgm id="{D33C1600-3A55-4849-8068-771A7644F16D}"/>
                                            </p:graphicEl>
                                          </p:spTgt>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4">
                                            <p:graphicEl>
                                              <a:dgm id="{CF3BDE80-2A5E-4A97-816C-72EA09DCC68F}"/>
                                            </p:graphicEl>
                                          </p:spTgt>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4">
                                            <p:graphicEl>
                                              <a:dgm id="{C4D120BD-CA10-46D6-B756-8B7582CEDD39}"/>
                                            </p:graphicEl>
                                          </p:spTgt>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4">
                                            <p:graphicEl>
                                              <a:dgm id="{CB7DF1B3-0B22-4162-A2D7-B275F4A97302}"/>
                                            </p:graphicEl>
                                          </p:spTgt>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4">
                                            <p:graphicEl>
                                              <a:dgm id="{7187F3B4-E8CC-4D9E-9D41-07CEC2180161}"/>
                                            </p:graphicEl>
                                          </p:spTgt>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4">
                                            <p:graphicEl>
                                              <a:dgm id="{ECCA231D-FB41-4BA1-99E4-A8B56206F9A2}"/>
                                            </p:graphicEl>
                                          </p:spTgt>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4">
                                            <p:graphicEl>
                                              <a:dgm id="{26DA1ED9-939D-4662-85CB-69DCEAE8DA26}"/>
                                            </p:graphicEl>
                                          </p:spTgt>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4">
                                            <p:graphicEl>
                                              <a:dgm id="{3DBAFF1E-7DC8-4828-BF89-EC44D8160C1D}"/>
                                            </p:graphicEl>
                                          </p:spTgt>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4">
                                            <p:graphicEl>
                                              <a:dgm id="{7DDF8510-A9F3-4DD7-82A7-C41F05FC5D34}"/>
                                            </p:graphicEl>
                                          </p:spTgt>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4">
                                            <p:graphicEl>
                                              <a:dgm id="{239F2258-353B-47ED-92F6-65495031C71E}"/>
                                            </p:graphicEl>
                                          </p:spTgt>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4">
                                            <p:graphicEl>
                                              <a:dgm id="{90CCC049-5A98-4A3B-9C26-7EE93B76CED7}"/>
                                            </p:graphicEl>
                                          </p:spTgt>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4">
                                            <p:graphicEl>
                                              <a:dgm id="{DCCCA38F-9A3A-47D0-8371-9535958EA71F}"/>
                                            </p:graphicEl>
                                          </p:spTgt>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4">
                                            <p:graphicEl>
                                              <a:dgm id="{29BC34BB-5EFD-49DB-BE72-AD77A2A34FF5}"/>
                                            </p:graphicEl>
                                          </p:spTgt>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4">
                                            <p:graphicEl>
                                              <a:dgm id="{05A8B396-DF70-474D-AB36-F8E8C75BC554}"/>
                                            </p:graphicEl>
                                          </p:spTgt>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4">
                                            <p:graphicEl>
                                              <a:dgm id="{04697734-C00B-495E-AFAD-0AF068A1D3A1}"/>
                                            </p:graphicEl>
                                          </p:spTgt>
                                        </p:tgtEl>
                                        <p:attrNameLst>
                                          <p:attrName>style.visibility</p:attrName>
                                        </p:attrNameLst>
                                      </p:cBhvr>
                                      <p:to>
                                        <p:strVal val="visible"/>
                                      </p:to>
                                    </p:set>
                                  </p:childTnLst>
                                </p:cTn>
                              </p:par>
                              <p:par>
                                <p:cTn id="105" presetID="1" presetClass="entr" presetSubtype="0" fill="hold" grpId="2" nodeType="withEffect">
                                  <p:stCondLst>
                                    <p:cond delay="0"/>
                                  </p:stCondLst>
                                  <p:childTnLst>
                                    <p:set>
                                      <p:cBhvr>
                                        <p:cTn id="106" dur="1" fill="hold">
                                          <p:stCondLst>
                                            <p:cond delay="0"/>
                                          </p:stCondLst>
                                        </p:cTn>
                                        <p:tgtEl>
                                          <p:spTgt spid="4">
                                            <p:graphicEl>
                                              <a:dgm id="{464077CD-3103-43D8-94B0-2929BB62EA18}"/>
                                            </p:graphicEl>
                                          </p:spTgt>
                                        </p:tgtEl>
                                        <p:attrNameLst>
                                          <p:attrName>style.visibility</p:attrName>
                                        </p:attrNameLst>
                                      </p:cBhvr>
                                      <p:to>
                                        <p:strVal val="visible"/>
                                      </p:to>
                                    </p:set>
                                  </p:childTnLst>
                                </p:cTn>
                              </p:par>
                              <p:par>
                                <p:cTn id="107" presetID="1" presetClass="entr" presetSubtype="0" fill="hold" grpId="2" nodeType="withEffect">
                                  <p:stCondLst>
                                    <p:cond delay="0"/>
                                  </p:stCondLst>
                                  <p:childTnLst>
                                    <p:set>
                                      <p:cBhvr>
                                        <p:cTn id="108" dur="1" fill="hold">
                                          <p:stCondLst>
                                            <p:cond delay="0"/>
                                          </p:stCondLst>
                                        </p:cTn>
                                        <p:tgtEl>
                                          <p:spTgt spid="4">
                                            <p:graphicEl>
                                              <a:dgm id="{C7D254FD-E6BF-4E01-850A-B07F23D311A8}"/>
                                            </p:graphicEl>
                                          </p:spTgt>
                                        </p:tgtEl>
                                        <p:attrNameLst>
                                          <p:attrName>style.visibility</p:attrName>
                                        </p:attrNameLst>
                                      </p:cBhvr>
                                      <p:to>
                                        <p:strVal val="visible"/>
                                      </p:to>
                                    </p:set>
                                  </p:childTnLst>
                                </p:cTn>
                              </p:par>
                              <p:par>
                                <p:cTn id="109" presetID="1" presetClass="entr" presetSubtype="0" fill="hold" grpId="2" nodeType="withEffect">
                                  <p:stCondLst>
                                    <p:cond delay="0"/>
                                  </p:stCondLst>
                                  <p:childTnLst>
                                    <p:set>
                                      <p:cBhvr>
                                        <p:cTn id="110" dur="1" fill="hold">
                                          <p:stCondLst>
                                            <p:cond delay="0"/>
                                          </p:stCondLst>
                                        </p:cTn>
                                        <p:tgtEl>
                                          <p:spTgt spid="4">
                                            <p:graphicEl>
                                              <a:dgm id="{8D9F46AC-E248-42AD-870C-15242B55BA17}"/>
                                            </p:graphicEl>
                                          </p:spTgt>
                                        </p:tgtEl>
                                        <p:attrNameLst>
                                          <p:attrName>style.visibility</p:attrName>
                                        </p:attrNameLst>
                                      </p:cBhvr>
                                      <p:to>
                                        <p:strVal val="visible"/>
                                      </p:to>
                                    </p:set>
                                  </p:childTnLst>
                                </p:cTn>
                              </p:par>
                              <p:par>
                                <p:cTn id="111" presetID="1" presetClass="entr" presetSubtype="0" fill="hold" grpId="2" nodeType="withEffect">
                                  <p:stCondLst>
                                    <p:cond delay="0"/>
                                  </p:stCondLst>
                                  <p:childTnLst>
                                    <p:set>
                                      <p:cBhvr>
                                        <p:cTn id="112" dur="1" fill="hold">
                                          <p:stCondLst>
                                            <p:cond delay="0"/>
                                          </p:stCondLst>
                                        </p:cTn>
                                        <p:tgtEl>
                                          <p:spTgt spid="4">
                                            <p:graphicEl>
                                              <a:dgm id="{7D55CB84-D10E-42C2-AD16-87F2D83A52C9}"/>
                                            </p:graphicEl>
                                          </p:spTgt>
                                        </p:tgtEl>
                                        <p:attrNameLst>
                                          <p:attrName>style.visibility</p:attrName>
                                        </p:attrNameLst>
                                      </p:cBhvr>
                                      <p:to>
                                        <p:strVal val="visible"/>
                                      </p:to>
                                    </p:set>
                                  </p:childTnLst>
                                </p:cTn>
                              </p:par>
                              <p:par>
                                <p:cTn id="113" presetID="1" presetClass="entr" presetSubtype="0" fill="hold" grpId="2" nodeType="withEffect">
                                  <p:stCondLst>
                                    <p:cond delay="0"/>
                                  </p:stCondLst>
                                  <p:childTnLst>
                                    <p:set>
                                      <p:cBhvr>
                                        <p:cTn id="114" dur="1" fill="hold">
                                          <p:stCondLst>
                                            <p:cond delay="0"/>
                                          </p:stCondLst>
                                        </p:cTn>
                                        <p:tgtEl>
                                          <p:spTgt spid="4">
                                            <p:graphicEl>
                                              <a:dgm id="{D33C1600-3A55-4849-8068-771A7644F16D}"/>
                                            </p:graphicEl>
                                          </p:spTgt>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4">
                                            <p:graphicEl>
                                              <a:dgm id="{CF3BDE80-2A5E-4A97-816C-72EA09DCC68F}"/>
                                            </p:graphicEl>
                                          </p:spTgt>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4">
                                            <p:graphicEl>
                                              <a:dgm id="{C4D120BD-CA10-46D6-B756-8B7582CEDD39}"/>
                                            </p:graphicEl>
                                          </p:spTgt>
                                        </p:tgtEl>
                                        <p:attrNameLst>
                                          <p:attrName>style.visibility</p:attrName>
                                        </p:attrNameLst>
                                      </p:cBhvr>
                                      <p:to>
                                        <p:strVal val="visible"/>
                                      </p:to>
                                    </p:set>
                                  </p:childTnLst>
                                </p:cTn>
                              </p:par>
                              <p:par>
                                <p:cTn id="119" presetID="1" presetClass="entr" presetSubtype="0" fill="hold" grpId="2" nodeType="withEffect">
                                  <p:stCondLst>
                                    <p:cond delay="0"/>
                                  </p:stCondLst>
                                  <p:childTnLst>
                                    <p:set>
                                      <p:cBhvr>
                                        <p:cTn id="120" dur="1" fill="hold">
                                          <p:stCondLst>
                                            <p:cond delay="0"/>
                                          </p:stCondLst>
                                        </p:cTn>
                                        <p:tgtEl>
                                          <p:spTgt spid="4">
                                            <p:graphicEl>
                                              <a:dgm id="{CB7DF1B3-0B22-4162-A2D7-B275F4A97302}"/>
                                            </p:graphicEl>
                                          </p:spTgt>
                                        </p:tgtEl>
                                        <p:attrNameLst>
                                          <p:attrName>style.visibility</p:attrName>
                                        </p:attrNameLst>
                                      </p:cBhvr>
                                      <p:to>
                                        <p:strVal val="visible"/>
                                      </p:to>
                                    </p:set>
                                  </p:childTnLst>
                                </p:cTn>
                              </p:par>
                              <p:par>
                                <p:cTn id="121" presetID="1" presetClass="entr" presetSubtype="0" fill="hold" grpId="2" nodeType="withEffect">
                                  <p:stCondLst>
                                    <p:cond delay="0"/>
                                  </p:stCondLst>
                                  <p:childTnLst>
                                    <p:set>
                                      <p:cBhvr>
                                        <p:cTn id="122" dur="1" fill="hold">
                                          <p:stCondLst>
                                            <p:cond delay="0"/>
                                          </p:stCondLst>
                                        </p:cTn>
                                        <p:tgtEl>
                                          <p:spTgt spid="4">
                                            <p:graphicEl>
                                              <a:dgm id="{7187F3B4-E8CC-4D9E-9D41-07CEC2180161}"/>
                                            </p:graphicEl>
                                          </p:spTgt>
                                        </p:tgtEl>
                                        <p:attrNameLst>
                                          <p:attrName>style.visibility</p:attrName>
                                        </p:attrNameLst>
                                      </p:cBhvr>
                                      <p:to>
                                        <p:strVal val="visible"/>
                                      </p:to>
                                    </p:set>
                                  </p:childTnLst>
                                </p:cTn>
                              </p:par>
                              <p:par>
                                <p:cTn id="123" presetID="1" presetClass="entr" presetSubtype="0" fill="hold" grpId="2" nodeType="withEffect">
                                  <p:stCondLst>
                                    <p:cond delay="0"/>
                                  </p:stCondLst>
                                  <p:childTnLst>
                                    <p:set>
                                      <p:cBhvr>
                                        <p:cTn id="124" dur="1" fill="hold">
                                          <p:stCondLst>
                                            <p:cond delay="0"/>
                                          </p:stCondLst>
                                        </p:cTn>
                                        <p:tgtEl>
                                          <p:spTgt spid="4">
                                            <p:graphicEl>
                                              <a:dgm id="{ECCA231D-FB41-4BA1-99E4-A8B56206F9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AtOnce"/>
        </p:bldSub>
      </p:bldGraphic>
      <p:bldGraphic spid="4" grpId="1">
        <p:bldSub>
          <a:bldDgm bld="lvlAtOnce"/>
        </p:bldSub>
      </p:bldGraphic>
      <p:bldGraphic spid="4" grpId="2" uiExpand="1">
        <p:bldSub>
          <a:bldDgm bld="lvlAtOnc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47872"/>
            <a:ext cx="10515600" cy="1325563"/>
          </a:xfrm>
        </p:spPr>
        <p:txBody>
          <a:bodyPr/>
          <a:lstStyle/>
          <a:p>
            <a:r>
              <a:rPr lang="nl-NL" b="1" dirty="0" smtClean="0">
                <a:solidFill>
                  <a:schemeClr val="tx2"/>
                </a:solidFill>
              </a:rPr>
              <a:t>Voedingsstoffen</a:t>
            </a:r>
            <a:endParaRPr lang="nl-NL" b="1" dirty="0">
              <a:solidFill>
                <a:schemeClr val="tx2"/>
              </a:solidFill>
            </a:endParaRPr>
          </a:p>
        </p:txBody>
      </p:sp>
      <p:sp>
        <p:nvSpPr>
          <p:cNvPr id="3" name="Tijdelijke aanduiding voor inhoud 2"/>
          <p:cNvSpPr>
            <a:spLocks noGrp="1"/>
          </p:cNvSpPr>
          <p:nvPr>
            <p:ph idx="1"/>
          </p:nvPr>
        </p:nvSpPr>
        <p:spPr>
          <a:xfrm>
            <a:off x="603849" y="1673435"/>
            <a:ext cx="10749951" cy="4830882"/>
          </a:xfrm>
        </p:spPr>
        <p:txBody>
          <a:bodyPr>
            <a:normAutofit/>
          </a:bodyPr>
          <a:lstStyle/>
          <a:p>
            <a:r>
              <a:rPr lang="nl-NL" dirty="0" smtClean="0"/>
              <a:t>Voedingsstoffen = bruikbare bestanddelen van de voeding</a:t>
            </a:r>
          </a:p>
          <a:p>
            <a:r>
              <a:rPr lang="nl-NL" dirty="0" smtClean="0"/>
              <a:t>Onbruikbare middelen verlaten het lichaam als ontlasting</a:t>
            </a:r>
          </a:p>
          <a:p>
            <a:r>
              <a:rPr lang="nl-NL" dirty="0" smtClean="0"/>
              <a:t>6 verschillende voedingsstoffen:</a:t>
            </a:r>
          </a:p>
          <a:p>
            <a:pPr marL="0" indent="0">
              <a:buNone/>
            </a:pPr>
            <a:endParaRPr lang="nl-NL" dirty="0" smtClean="0"/>
          </a:p>
          <a:p>
            <a:pPr marL="0" indent="0">
              <a:buNone/>
            </a:pPr>
            <a:endParaRPr lang="nl-NL" dirty="0"/>
          </a:p>
          <a:p>
            <a:endParaRPr lang="nl-NL" dirty="0" smtClean="0"/>
          </a:p>
          <a:p>
            <a:pPr marL="0" indent="0">
              <a:buNone/>
            </a:pPr>
            <a:endParaRPr lang="nl-NL" dirty="0" smtClean="0"/>
          </a:p>
          <a:p>
            <a:pPr marL="0" indent="0">
              <a:buNone/>
            </a:pPr>
            <a:endParaRPr lang="nl-NL" dirty="0" smtClean="0"/>
          </a:p>
          <a:p>
            <a:pPr marL="0" indent="0">
              <a:buNone/>
            </a:pPr>
            <a:endParaRPr lang="nl-NL" dirty="0" smtClean="0"/>
          </a:p>
          <a:p>
            <a:r>
              <a:rPr lang="nl-NL" dirty="0" smtClean="0"/>
              <a:t>Voedingsvezels = onbruikbare bestanddeel van voedsel</a:t>
            </a:r>
            <a:endParaRPr lang="nl-NL" dirty="0"/>
          </a:p>
        </p:txBody>
      </p:sp>
      <p:pic>
        <p:nvPicPr>
          <p:cNvPr id="4" name="Afbeelding 3"/>
          <p:cNvPicPr>
            <a:picLocks noChangeAspect="1"/>
          </p:cNvPicPr>
          <p:nvPr/>
        </p:nvPicPr>
        <p:blipFill>
          <a:blip r:embed="rId2"/>
          <a:stretch>
            <a:fillRect/>
          </a:stretch>
        </p:blipFill>
        <p:spPr>
          <a:xfrm>
            <a:off x="838201" y="2693957"/>
            <a:ext cx="5821392" cy="3262661"/>
          </a:xfrm>
          <a:prstGeom prst="rect">
            <a:avLst/>
          </a:prstGeom>
        </p:spPr>
      </p:pic>
    </p:spTree>
    <p:extLst>
      <p:ext uri="{BB962C8B-B14F-4D97-AF65-F5344CB8AC3E}">
        <p14:creationId xmlns:p14="http://schemas.microsoft.com/office/powerpoint/2010/main" val="1851665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713508" y="211630"/>
            <a:ext cx="10508673" cy="6438552"/>
          </a:xfrm>
          <a:prstGeom prst="rect">
            <a:avLst/>
          </a:prstGeom>
        </p:spPr>
      </p:pic>
    </p:spTree>
    <p:extLst>
      <p:ext uri="{BB962C8B-B14F-4D97-AF65-F5344CB8AC3E}">
        <p14:creationId xmlns:p14="http://schemas.microsoft.com/office/powerpoint/2010/main" val="1365572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41" t="16270" r="25148" b="19016"/>
          <a:stretch/>
        </p:blipFill>
        <p:spPr bwMode="auto">
          <a:xfrm>
            <a:off x="1510146" y="221673"/>
            <a:ext cx="9196801" cy="6288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949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5432" y="453873"/>
            <a:ext cx="7024744" cy="854968"/>
          </a:xfrm>
        </p:spPr>
        <p:txBody>
          <a:bodyPr/>
          <a:lstStyle/>
          <a:p>
            <a:r>
              <a:rPr lang="nl-NL" b="1" dirty="0" smtClean="0">
                <a:solidFill>
                  <a:schemeClr val="tx2"/>
                </a:solidFill>
              </a:rPr>
              <a:t>Water</a:t>
            </a:r>
            <a:endParaRPr lang="nl-NL" b="1" dirty="0">
              <a:solidFill>
                <a:schemeClr val="tx2"/>
              </a:solidFill>
            </a:endParaRPr>
          </a:p>
        </p:txBody>
      </p:sp>
      <p:sp>
        <p:nvSpPr>
          <p:cNvPr id="3" name="Tijdelijke aanduiding voor inhoud 2"/>
          <p:cNvSpPr>
            <a:spLocks noGrp="1"/>
          </p:cNvSpPr>
          <p:nvPr>
            <p:ph idx="1"/>
          </p:nvPr>
        </p:nvSpPr>
        <p:spPr>
          <a:xfrm>
            <a:off x="763844" y="1833216"/>
            <a:ext cx="7056900" cy="3699773"/>
          </a:xfrm>
        </p:spPr>
        <p:txBody>
          <a:bodyPr>
            <a:normAutofit/>
          </a:bodyPr>
          <a:lstStyle/>
          <a:p>
            <a:r>
              <a:rPr lang="nl-NL" dirty="0" smtClean="0"/>
              <a:t>Bevat geen voedingsstoffen</a:t>
            </a:r>
          </a:p>
          <a:p>
            <a:r>
              <a:rPr lang="nl-NL" dirty="0" smtClean="0"/>
              <a:t>15% verlies dodelijk</a:t>
            </a:r>
          </a:p>
          <a:p>
            <a:r>
              <a:rPr lang="nl-NL" dirty="0" smtClean="0"/>
              <a:t>Meer behoefte aan water bij:</a:t>
            </a:r>
          </a:p>
          <a:p>
            <a:pPr lvl="1"/>
            <a:r>
              <a:rPr lang="nl-NL" dirty="0"/>
              <a:t>d</a:t>
            </a:r>
            <a:r>
              <a:rPr lang="nl-NL" dirty="0" smtClean="0"/>
              <a:t>iarree</a:t>
            </a:r>
          </a:p>
          <a:p>
            <a:pPr lvl="1"/>
            <a:r>
              <a:rPr lang="nl-NL" dirty="0"/>
              <a:t>l</a:t>
            </a:r>
            <a:r>
              <a:rPr lang="nl-NL" dirty="0" smtClean="0"/>
              <a:t>actatie</a:t>
            </a:r>
          </a:p>
          <a:p>
            <a:pPr lvl="1"/>
            <a:r>
              <a:rPr lang="nl-NL" dirty="0" smtClean="0"/>
              <a:t>verhoogde lichaamstemperatuur</a:t>
            </a:r>
          </a:p>
          <a:p>
            <a:pPr lvl="1"/>
            <a:r>
              <a:rPr lang="nl-NL" dirty="0" smtClean="0"/>
              <a:t>verhoogde omgevingstemperatuur</a:t>
            </a:r>
          </a:p>
          <a:p>
            <a:pPr lvl="1"/>
            <a:r>
              <a:rPr lang="nl-NL" dirty="0"/>
              <a:t>b</a:t>
            </a:r>
            <a:r>
              <a:rPr lang="nl-NL" dirty="0" smtClean="0"/>
              <a:t>loedingen</a:t>
            </a:r>
          </a:p>
          <a:p>
            <a:pPr lvl="1"/>
            <a:r>
              <a:rPr lang="nl-NL" dirty="0" smtClean="0"/>
              <a:t>braken</a:t>
            </a:r>
          </a:p>
        </p:txBody>
      </p:sp>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t="26844"/>
          <a:stretch/>
        </p:blipFill>
        <p:spPr>
          <a:xfrm>
            <a:off x="9287303" y="4733026"/>
            <a:ext cx="2904697" cy="2124974"/>
          </a:xfrm>
          <a:prstGeom prst="rect">
            <a:avLst/>
          </a:prstGeom>
        </p:spPr>
      </p:pic>
    </p:spTree>
    <p:extLst>
      <p:ext uri="{BB962C8B-B14F-4D97-AF65-F5344CB8AC3E}">
        <p14:creationId xmlns:p14="http://schemas.microsoft.com/office/powerpoint/2010/main" val="8182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Energie</a:t>
            </a:r>
            <a:endParaRPr lang="nl-NL" b="1" dirty="0">
              <a:solidFill>
                <a:schemeClr val="tx2"/>
              </a:solidFill>
            </a:endParaRPr>
          </a:p>
        </p:txBody>
      </p:sp>
      <p:sp>
        <p:nvSpPr>
          <p:cNvPr id="3" name="Tijdelijke aanduiding voor inhoud 2"/>
          <p:cNvSpPr>
            <a:spLocks noGrp="1"/>
          </p:cNvSpPr>
          <p:nvPr>
            <p:ph idx="1"/>
          </p:nvPr>
        </p:nvSpPr>
        <p:spPr>
          <a:xfrm>
            <a:off x="838200" y="1825625"/>
            <a:ext cx="10306050" cy="4351338"/>
          </a:xfrm>
        </p:spPr>
        <p:txBody>
          <a:bodyPr/>
          <a:lstStyle/>
          <a:p>
            <a:r>
              <a:rPr lang="nl-NL" dirty="0" smtClean="0"/>
              <a:t>Energieleveranciers: Eiwitten, Vetten en Koolhydraten</a:t>
            </a:r>
          </a:p>
          <a:p>
            <a:r>
              <a:rPr lang="nl-NL" dirty="0" smtClean="0"/>
              <a:t>De energie die een dier minimaal nodig heeft om zijn lichaam in stand te houden, noem je de </a:t>
            </a:r>
            <a:r>
              <a:rPr lang="nl-NL" b="1" dirty="0" smtClean="0"/>
              <a:t>basisbehoefte</a:t>
            </a:r>
            <a:r>
              <a:rPr lang="nl-NL" dirty="0" smtClean="0"/>
              <a:t>. De hoeveelheid voeding die nodig is om deze energie te leveren, noem je</a:t>
            </a:r>
            <a:r>
              <a:rPr lang="nl-NL" b="1" dirty="0" smtClean="0"/>
              <a:t> onderhoudsvoer</a:t>
            </a:r>
            <a:r>
              <a:rPr lang="nl-NL" dirty="0" smtClean="0"/>
              <a:t>.</a:t>
            </a:r>
          </a:p>
          <a:p>
            <a:r>
              <a:rPr lang="nl-NL" dirty="0" smtClean="0"/>
              <a:t>Teveel energie leidt tot vervetting van het dier.</a:t>
            </a:r>
          </a:p>
          <a:p>
            <a:r>
              <a:rPr lang="nl-NL" dirty="0" smtClean="0"/>
              <a:t>Maat houden? Een verschil tussen honden en katten.</a:t>
            </a: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6850" y="4973162"/>
            <a:ext cx="3105150" cy="1884838"/>
          </a:xfrm>
          <a:prstGeom prst="rect">
            <a:avLst/>
          </a:prstGeom>
        </p:spPr>
      </p:pic>
    </p:spTree>
    <p:extLst>
      <p:ext uri="{BB962C8B-B14F-4D97-AF65-F5344CB8AC3E}">
        <p14:creationId xmlns:p14="http://schemas.microsoft.com/office/powerpoint/2010/main" val="2821677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Voedingsstoffen</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t>Maak nu de tabel van Opdracht 2 van wikiwijs.</a:t>
            </a:r>
          </a:p>
          <a:p>
            <a:r>
              <a:rPr lang="nl-NL" dirty="0" smtClean="0"/>
              <a:t>Deze tabel wordt niet nagekeken en is dus voor jezelf als leermateriaal.</a:t>
            </a:r>
          </a:p>
          <a:p>
            <a:pPr marL="0" indent="0">
              <a:buNone/>
            </a:pPr>
            <a:endParaRPr lang="nl-NL" dirty="0"/>
          </a:p>
        </p:txBody>
      </p:sp>
    </p:spTree>
    <p:extLst>
      <p:ext uri="{BB962C8B-B14F-4D97-AF65-F5344CB8AC3E}">
        <p14:creationId xmlns:p14="http://schemas.microsoft.com/office/powerpoint/2010/main" val="2669165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smtClean="0">
                <a:solidFill>
                  <a:schemeClr val="tx2"/>
                </a:solidFill>
              </a:rPr>
              <a:t>Voersamenstelling</a:t>
            </a:r>
            <a:endParaRPr lang="nl-NL" b="1" dirty="0">
              <a:solidFill>
                <a:schemeClr val="tx2"/>
              </a:solidFill>
            </a:endParaRPr>
          </a:p>
        </p:txBody>
      </p:sp>
    </p:spTree>
    <p:extLst>
      <p:ext uri="{BB962C8B-B14F-4D97-AF65-F5344CB8AC3E}">
        <p14:creationId xmlns:p14="http://schemas.microsoft.com/office/powerpoint/2010/main" val="4137685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p:cNvSpPr txBox="1"/>
          <p:nvPr/>
        </p:nvSpPr>
        <p:spPr>
          <a:xfrm>
            <a:off x="3366312" y="369449"/>
            <a:ext cx="4339856" cy="1200329"/>
          </a:xfrm>
          <a:prstGeom prst="rect">
            <a:avLst/>
          </a:prstGeom>
          <a:noFill/>
          <a:ln>
            <a:solidFill>
              <a:schemeClr val="accent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De plantaardige grondstoffen kun je onderverdelen in granen, peulvruchten en oliehoudende zaden. Ook groenten, e.d. horen hierbij. </a:t>
            </a:r>
            <a:endParaRPr kumimoji="0" lang="nl-NL"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4" name="Tekstvak 13"/>
          <p:cNvSpPr txBox="1"/>
          <p:nvPr/>
        </p:nvSpPr>
        <p:spPr>
          <a:xfrm>
            <a:off x="9484685" y="2101316"/>
            <a:ext cx="2707315" cy="2308324"/>
          </a:xfrm>
          <a:prstGeom prst="rect">
            <a:avLst/>
          </a:prstGeom>
          <a:noFill/>
          <a:ln>
            <a:solidFill>
              <a:schemeClr val="accent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Onder dierlijke  voedermiddelen wordt verstaan: alle grondstoffen die afkomstig zijn van dierlijk materiaal. Bv: vlees, diermeel, zuivelproducten en voedseldieren.</a:t>
            </a:r>
            <a:endParaRPr kumimoji="0" lang="nl-NL"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5" name="Tekstvak 14"/>
          <p:cNvSpPr txBox="1"/>
          <p:nvPr/>
        </p:nvSpPr>
        <p:spPr>
          <a:xfrm>
            <a:off x="2841108" y="5252078"/>
            <a:ext cx="5390264" cy="923330"/>
          </a:xfrm>
          <a:prstGeom prst="rect">
            <a:avLst/>
          </a:prstGeom>
          <a:noFill/>
          <a:ln>
            <a:solidFill>
              <a:schemeClr val="accent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Als grondstoffen verwerkt worden tot voedsel voor mensen, blijven delen van de grondstoffen over, dit is bijvoorbeeld: bietenpulp, zemelen, schroot, pulp, enz. </a:t>
            </a:r>
            <a:endParaRPr kumimoji="0" lang="nl-NL"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16" name="Afbeelding 15"/>
          <p:cNvPicPr>
            <a:picLocks noChangeAspect="1"/>
          </p:cNvPicPr>
          <p:nvPr/>
        </p:nvPicPr>
        <p:blipFill>
          <a:blip r:embed="rId3"/>
          <a:stretch>
            <a:fillRect/>
          </a:stretch>
        </p:blipFill>
        <p:spPr>
          <a:xfrm>
            <a:off x="256113" y="1760903"/>
            <a:ext cx="9135403" cy="3374274"/>
          </a:xfrm>
          <a:prstGeom prst="rect">
            <a:avLst/>
          </a:prstGeom>
        </p:spPr>
      </p:pic>
      <p:sp>
        <p:nvSpPr>
          <p:cNvPr id="17" name="Tekstvak 16"/>
          <p:cNvSpPr txBox="1"/>
          <p:nvPr/>
        </p:nvSpPr>
        <p:spPr>
          <a:xfrm>
            <a:off x="8610600" y="5992427"/>
            <a:ext cx="3714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Dus voedingsstoffen zoals: Eiwitten, vetten, mineralen etc. niet noemen!</a:t>
            </a: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Rechte verbindingslijn 19"/>
          <p:cNvCxnSpPr/>
          <p:nvPr/>
        </p:nvCxnSpPr>
        <p:spPr>
          <a:xfrm flipV="1">
            <a:off x="5353050" y="1569779"/>
            <a:ext cx="0" cy="191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a:xfrm flipV="1">
            <a:off x="5353050" y="4914900"/>
            <a:ext cx="0" cy="337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a:stCxn id="14" idx="1"/>
          </p:cNvCxnSpPr>
          <p:nvPr/>
        </p:nvCxnSpPr>
        <p:spPr>
          <a:xfrm flipH="1">
            <a:off x="8058150" y="3255478"/>
            <a:ext cx="142653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0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Tijdelijke aanduiding voor inhoud 4"/>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280577" y="2160588"/>
            <a:ext cx="5390884" cy="3881437"/>
          </a:xfrm>
        </p:spPr>
      </p:pic>
      <p:pic>
        <p:nvPicPr>
          <p:cNvPr id="4" name="Afbeelding 3"/>
          <p:cNvPicPr>
            <a:picLocks noChangeAspect="1"/>
          </p:cNvPicPr>
          <p:nvPr/>
        </p:nvPicPr>
        <p:blipFill>
          <a:blip r:embed="rId3"/>
          <a:stretch>
            <a:fillRect/>
          </a:stretch>
        </p:blipFill>
        <p:spPr>
          <a:xfrm>
            <a:off x="279919" y="0"/>
            <a:ext cx="7620000" cy="5486400"/>
          </a:xfrm>
          <a:prstGeom prst="rect">
            <a:avLst/>
          </a:prstGeom>
        </p:spPr>
      </p:pic>
      <p:cxnSp>
        <p:nvCxnSpPr>
          <p:cNvPr id="7" name="Rechte verbindingslijn met pijl 6"/>
          <p:cNvCxnSpPr/>
          <p:nvPr/>
        </p:nvCxnSpPr>
        <p:spPr>
          <a:xfrm>
            <a:off x="2836506" y="4460033"/>
            <a:ext cx="0" cy="1623526"/>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6316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Leerdoelen deze week</a:t>
            </a:r>
            <a:endParaRPr lang="nl-NL" b="1" dirty="0"/>
          </a:p>
        </p:txBody>
      </p:sp>
      <p:sp>
        <p:nvSpPr>
          <p:cNvPr id="3" name="Tijdelijke aanduiding voor inhoud 2"/>
          <p:cNvSpPr>
            <a:spLocks noGrp="1"/>
          </p:cNvSpPr>
          <p:nvPr>
            <p:ph idx="1"/>
          </p:nvPr>
        </p:nvSpPr>
        <p:spPr/>
        <p:txBody>
          <a:bodyPr/>
          <a:lstStyle/>
          <a:p>
            <a:pPr marL="0" indent="0">
              <a:buNone/>
            </a:pPr>
            <a:r>
              <a:rPr lang="nl-NL" dirty="0"/>
              <a:t>De (beginnend) beroepsbeoefenaar:</a:t>
            </a:r>
          </a:p>
          <a:p>
            <a:r>
              <a:rPr lang="nl-NL" dirty="0"/>
              <a:t>heeft kennis van voersoorten, hoeveelheden, voermethode en frequentie;</a:t>
            </a:r>
          </a:p>
          <a:p>
            <a:r>
              <a:rPr lang="nl-NL" dirty="0"/>
              <a:t>heeft kennis van voerkwaliteit en –samenstelling;</a:t>
            </a:r>
          </a:p>
          <a:p>
            <a:r>
              <a:rPr lang="nl-NL" dirty="0"/>
              <a:t>kan vocht- en voedselopname controleren en afwijkingen registreren;</a:t>
            </a:r>
          </a:p>
          <a:p>
            <a:r>
              <a:rPr lang="nl-NL" dirty="0"/>
              <a:t>kan honden en/of katten voeren en verzorgen</a:t>
            </a:r>
            <a:r>
              <a:rPr lang="nl-NL" dirty="0" smtClean="0"/>
              <a:t>.</a:t>
            </a:r>
          </a:p>
          <a:p>
            <a:pPr marL="0" indent="0">
              <a:buNone/>
            </a:pPr>
            <a:endParaRPr lang="nl-NL" dirty="0"/>
          </a:p>
          <a:p>
            <a:pPr marL="0" indent="0">
              <a:buNone/>
            </a:pPr>
            <a:r>
              <a:rPr lang="nl-NL" dirty="0" smtClean="0"/>
              <a:t>Je kan dus een voerberekening maken als dierverzorger</a:t>
            </a:r>
            <a:endParaRPr lang="nl-NL" dirty="0"/>
          </a:p>
          <a:p>
            <a:endParaRPr lang="nl-NL" dirty="0"/>
          </a:p>
        </p:txBody>
      </p:sp>
    </p:spTree>
    <p:extLst>
      <p:ext uri="{BB962C8B-B14F-4D97-AF65-F5344CB8AC3E}">
        <p14:creationId xmlns:p14="http://schemas.microsoft.com/office/powerpoint/2010/main" val="3056583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Voersoorten</a:t>
            </a:r>
            <a:endParaRPr lang="nl-NL" b="1" dirty="0"/>
          </a:p>
        </p:txBody>
      </p:sp>
      <p:pic>
        <p:nvPicPr>
          <p:cNvPr id="4" name="Tijdelijke aanduiding voor inhoud 3"/>
          <p:cNvPicPr>
            <a:picLocks noGrp="1" noChangeAspect="1"/>
          </p:cNvPicPr>
          <p:nvPr>
            <p:ph idx="1"/>
          </p:nvPr>
        </p:nvPicPr>
        <p:blipFill>
          <a:blip r:embed="rId2"/>
          <a:stretch>
            <a:fillRect/>
          </a:stretch>
        </p:blipFill>
        <p:spPr>
          <a:xfrm>
            <a:off x="320040" y="1347887"/>
            <a:ext cx="11498580" cy="5331546"/>
          </a:xfrm>
          <a:prstGeom prst="rect">
            <a:avLst/>
          </a:prstGeom>
        </p:spPr>
      </p:pic>
    </p:spTree>
    <p:extLst>
      <p:ext uri="{BB962C8B-B14F-4D97-AF65-F5344CB8AC3E}">
        <p14:creationId xmlns:p14="http://schemas.microsoft.com/office/powerpoint/2010/main" val="34786991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Huiswerk voor morgen:</a:t>
            </a:r>
            <a:br>
              <a:rPr lang="nl-NL" b="1" dirty="0" smtClean="0">
                <a:solidFill>
                  <a:schemeClr val="tx2"/>
                </a:solidFill>
              </a:rPr>
            </a:br>
            <a:r>
              <a:rPr lang="nl-NL" b="1" dirty="0" smtClean="0">
                <a:solidFill>
                  <a:schemeClr val="tx2"/>
                </a:solidFill>
              </a:rPr>
              <a:t>Zoek een hondenvoer of kattenvoer op</a:t>
            </a:r>
            <a:endParaRPr lang="nl-NL" b="1" dirty="0">
              <a:solidFill>
                <a:schemeClr val="tx2"/>
              </a:solidFill>
            </a:endParaRPr>
          </a:p>
        </p:txBody>
      </p:sp>
      <p:sp>
        <p:nvSpPr>
          <p:cNvPr id="3" name="Tijdelijke aanduiding voor inhoud 2"/>
          <p:cNvSpPr>
            <a:spLocks noGrp="1"/>
          </p:cNvSpPr>
          <p:nvPr>
            <p:ph idx="1"/>
          </p:nvPr>
        </p:nvSpPr>
        <p:spPr/>
        <p:txBody>
          <a:bodyPr/>
          <a:lstStyle/>
          <a:p>
            <a:pPr marL="0" indent="0">
              <a:buNone/>
            </a:pPr>
            <a:r>
              <a:rPr lang="nl-NL" b="1" dirty="0" smtClean="0"/>
              <a:t>Beantwoord onderstaande vragen:</a:t>
            </a:r>
          </a:p>
          <a:p>
            <a:r>
              <a:rPr lang="nl-NL" dirty="0" smtClean="0"/>
              <a:t>Welke dierlijke ingrediënten?</a:t>
            </a:r>
          </a:p>
          <a:p>
            <a:r>
              <a:rPr lang="nl-NL" dirty="0" smtClean="0"/>
              <a:t>Welke plantaardige ingrediënten?</a:t>
            </a:r>
          </a:p>
          <a:p>
            <a:r>
              <a:rPr lang="nl-NL" dirty="0" smtClean="0"/>
              <a:t>Welke bijproducten vindt je?</a:t>
            </a:r>
          </a:p>
          <a:p>
            <a:r>
              <a:rPr lang="nl-NL" dirty="0" smtClean="0"/>
              <a:t>Welke ingrediënten had je wel of juist niet verwacht?</a:t>
            </a:r>
          </a:p>
          <a:p>
            <a:r>
              <a:rPr lang="nl-NL" dirty="0" smtClean="0"/>
              <a:t>Wat vindt je van dit voer?</a:t>
            </a:r>
            <a:endParaRPr lang="nl-NL" dirty="0"/>
          </a:p>
        </p:txBody>
      </p:sp>
    </p:spTree>
    <p:extLst>
      <p:ext uri="{BB962C8B-B14F-4D97-AF65-F5344CB8AC3E}">
        <p14:creationId xmlns:p14="http://schemas.microsoft.com/office/powerpoint/2010/main" val="3105537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noFill/>
        </p:spPr>
        <p:txBody>
          <a:bodyPr/>
          <a:lstStyle/>
          <a:p>
            <a:r>
              <a:rPr lang="nl-NL" b="1" dirty="0" smtClean="0">
                <a:solidFill>
                  <a:schemeClr val="tx2"/>
                </a:solidFill>
              </a:rPr>
              <a:t>Voerberekening</a:t>
            </a:r>
            <a:endParaRPr lang="nl-NL" b="1" dirty="0">
              <a:solidFill>
                <a:schemeClr val="tx2"/>
              </a:solidFill>
            </a:endParaRPr>
          </a:p>
        </p:txBody>
      </p:sp>
      <p:sp>
        <p:nvSpPr>
          <p:cNvPr id="4" name="Ondertitel 3"/>
          <p:cNvSpPr>
            <a:spLocks noGrp="1"/>
          </p:cNvSpPr>
          <p:nvPr>
            <p:ph type="subTitle" idx="1"/>
          </p:nvPr>
        </p:nvSpPr>
        <p:spPr>
          <a:noFill/>
        </p:spPr>
        <p:txBody>
          <a:bodyPr/>
          <a:lstStyle/>
          <a:p>
            <a:r>
              <a:rPr lang="nl-NL" dirty="0" smtClean="0"/>
              <a:t>Hoeveel voer heeft mijn hond of kat nodig?</a:t>
            </a:r>
            <a:endParaRPr lang="nl-NL" dirty="0"/>
          </a:p>
        </p:txBody>
      </p:sp>
    </p:spTree>
    <p:extLst>
      <p:ext uri="{BB962C8B-B14F-4D97-AF65-F5344CB8AC3E}">
        <p14:creationId xmlns:p14="http://schemas.microsoft.com/office/powerpoint/2010/main" val="18823194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indent="0">
              <a:buNone/>
            </a:pPr>
            <a:endParaRPr lang="nl-NL" dirty="0"/>
          </a:p>
          <a:p>
            <a:pPr marL="0" indent="0">
              <a:buNone/>
            </a:pPr>
            <a:endParaRPr lang="nl-NL" dirty="0" smtClean="0"/>
          </a:p>
          <a:p>
            <a:pPr marL="0" indent="0">
              <a:buNone/>
            </a:pPr>
            <a:endParaRPr lang="nl-NL" dirty="0"/>
          </a:p>
          <a:p>
            <a:pPr marL="0" indent="0">
              <a:buNone/>
            </a:pPr>
            <a:endParaRPr lang="nl-NL" dirty="0" smtClean="0"/>
          </a:p>
        </p:txBody>
      </p:sp>
      <p:graphicFrame>
        <p:nvGraphicFramePr>
          <p:cNvPr id="4" name="Diagram 3"/>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p:cNvSpPr txBox="1"/>
          <p:nvPr/>
        </p:nvSpPr>
        <p:spPr>
          <a:xfrm>
            <a:off x="3511296" y="719666"/>
            <a:ext cx="3895344" cy="400110"/>
          </a:xfrm>
          <a:prstGeom prst="rect">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smtClean="0">
                <a:ln>
                  <a:noFill/>
                </a:ln>
                <a:solidFill>
                  <a:prstClr val="black"/>
                </a:solidFill>
                <a:effectLst/>
                <a:uLnTx/>
                <a:uFillTx/>
                <a:latin typeface="Calibri" panose="020F0502020204030204"/>
                <a:ea typeface="+mn-ea"/>
                <a:cs typeface="+mn-cs"/>
              </a:rPr>
              <a:t>Hoeveelheid energie in de voeding</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Rechte verbindingslijn met pijl 6"/>
          <p:cNvCxnSpPr/>
          <p:nvPr/>
        </p:nvCxnSpPr>
        <p:spPr>
          <a:xfrm flipH="1">
            <a:off x="4462272" y="1119776"/>
            <a:ext cx="292608" cy="562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264160" y="211834"/>
            <a:ext cx="2032000" cy="1015663"/>
          </a:xfrm>
          <a:prstGeom prst="rect">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smtClean="0">
                <a:ln>
                  <a:noFill/>
                </a:ln>
                <a:solidFill>
                  <a:prstClr val="black"/>
                </a:solidFill>
                <a:effectLst/>
                <a:uLnTx/>
                <a:uFillTx/>
                <a:latin typeface="Calibri" panose="020F0502020204030204"/>
                <a:ea typeface="+mn-ea"/>
                <a:cs typeface="+mn-cs"/>
              </a:rPr>
              <a:t>Hoeveelheid voedingsstoffen per gram voeding</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Rechte verbindingslijn met pijl 9"/>
          <p:cNvCxnSpPr/>
          <p:nvPr/>
        </p:nvCxnSpPr>
        <p:spPr>
          <a:xfrm>
            <a:off x="1609344" y="1246229"/>
            <a:ext cx="422656" cy="4891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kstvak 11"/>
          <p:cNvSpPr txBox="1"/>
          <p:nvPr/>
        </p:nvSpPr>
        <p:spPr>
          <a:xfrm>
            <a:off x="132080" y="5605174"/>
            <a:ext cx="2032000" cy="400110"/>
          </a:xfrm>
          <a:prstGeom prst="rect">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smtClean="0">
                <a:ln>
                  <a:noFill/>
                </a:ln>
                <a:solidFill>
                  <a:prstClr val="black"/>
                </a:solidFill>
                <a:effectLst/>
                <a:uLnTx/>
                <a:uFillTx/>
                <a:latin typeface="Calibri" panose="020F0502020204030204"/>
                <a:ea typeface="+mn-ea"/>
                <a:cs typeface="+mn-cs"/>
              </a:rPr>
              <a:t>Leeftijd</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kstvak 12"/>
          <p:cNvSpPr txBox="1"/>
          <p:nvPr/>
        </p:nvSpPr>
        <p:spPr>
          <a:xfrm>
            <a:off x="2722880" y="6091147"/>
            <a:ext cx="2032000" cy="400110"/>
          </a:xfrm>
          <a:prstGeom prst="rect">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Activiteit</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kstvak 13"/>
          <p:cNvSpPr txBox="1"/>
          <p:nvPr/>
        </p:nvSpPr>
        <p:spPr>
          <a:xfrm>
            <a:off x="5374640" y="5580088"/>
            <a:ext cx="2032000" cy="400110"/>
          </a:xfrm>
          <a:prstGeom prst="rect">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smtClean="0">
                <a:ln>
                  <a:noFill/>
                </a:ln>
                <a:solidFill>
                  <a:prstClr val="black"/>
                </a:solidFill>
                <a:effectLst/>
                <a:uLnTx/>
                <a:uFillTx/>
                <a:latin typeface="Calibri" panose="020F0502020204030204"/>
                <a:ea typeface="+mn-ea"/>
                <a:cs typeface="+mn-cs"/>
              </a:rPr>
              <a:t>Ziek of gezond</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Rechte verbindingslijn met pijl 15"/>
          <p:cNvCxnSpPr/>
          <p:nvPr/>
        </p:nvCxnSpPr>
        <p:spPr>
          <a:xfrm flipV="1">
            <a:off x="1609344" y="4791456"/>
            <a:ext cx="422656" cy="7886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p:nvPr/>
        </p:nvCxnSpPr>
        <p:spPr>
          <a:xfrm flipV="1">
            <a:off x="3785616" y="5385298"/>
            <a:ext cx="14224" cy="72744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p:cNvCxnSpPr/>
          <p:nvPr/>
        </p:nvCxnSpPr>
        <p:spPr>
          <a:xfrm flipH="1" flipV="1">
            <a:off x="5374640" y="5010912"/>
            <a:ext cx="721360" cy="5691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51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Belangrijke definities</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b="1" dirty="0" smtClean="0"/>
              <a:t>REB = Rust(</a:t>
            </a:r>
            <a:r>
              <a:rPr lang="nl-NL" b="1" dirty="0" err="1" smtClean="0"/>
              <a:t>stofwisselings</a:t>
            </a:r>
            <a:r>
              <a:rPr lang="nl-NL" b="1" dirty="0" smtClean="0"/>
              <a:t>) Energiebehoefte</a:t>
            </a:r>
            <a:r>
              <a:rPr lang="nl-NL" dirty="0" smtClean="0"/>
              <a:t/>
            </a:r>
            <a:br>
              <a:rPr lang="nl-NL" dirty="0" smtClean="0"/>
            </a:br>
            <a:r>
              <a:rPr lang="nl-NL" dirty="0" err="1" smtClean="0"/>
              <a:t>Energiebehoefte</a:t>
            </a:r>
            <a:r>
              <a:rPr lang="nl-NL" dirty="0" smtClean="0"/>
              <a:t> voor een normaal gevoed dier in rust in een </a:t>
            </a:r>
            <a:r>
              <a:rPr lang="nl-NL" dirty="0" err="1" smtClean="0"/>
              <a:t>thermoneutrale</a:t>
            </a:r>
            <a:r>
              <a:rPr lang="nl-NL" dirty="0" smtClean="0"/>
              <a:t> omgeving. Omvat de uitgegeven energie voor herstel na lichamelijke activiteit en voeden. REB wordt per dag gemeten. </a:t>
            </a:r>
          </a:p>
          <a:p>
            <a:endParaRPr lang="nl-NL" dirty="0"/>
          </a:p>
          <a:p>
            <a:r>
              <a:rPr lang="nl-NL" b="1" dirty="0" smtClean="0"/>
              <a:t>DEB = Dagelijkse Energiebehoefte</a:t>
            </a:r>
            <a:r>
              <a:rPr lang="nl-NL" dirty="0" smtClean="0"/>
              <a:t/>
            </a:r>
            <a:br>
              <a:rPr lang="nl-NL" dirty="0" smtClean="0"/>
            </a:br>
            <a:r>
              <a:rPr lang="nl-NL" dirty="0" smtClean="0"/>
              <a:t>Gemiddeld dagelijks energieverbruik van een willekeurig dier, </a:t>
            </a:r>
            <a:r>
              <a:rPr lang="nl-NL" u="sng" dirty="0" smtClean="0"/>
              <a:t>afhankelijk van de levensfase en activiteit</a:t>
            </a:r>
            <a:r>
              <a:rPr lang="nl-NL" dirty="0" smtClean="0"/>
              <a:t>. Omvat de activiteit die noodzakelijk is voor arbeid, dracht, lactatie en groei. DEB wordt ook per dag gemeten. </a:t>
            </a:r>
            <a:endParaRPr lang="nl-NL" dirty="0"/>
          </a:p>
        </p:txBody>
      </p:sp>
    </p:spTree>
    <p:extLst>
      <p:ext uri="{BB962C8B-B14F-4D97-AF65-F5344CB8AC3E}">
        <p14:creationId xmlns:p14="http://schemas.microsoft.com/office/powerpoint/2010/main" val="216238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2670683"/>
          </a:xfrm>
        </p:spPr>
        <p:txBody>
          <a:bodyPr>
            <a:normAutofit/>
          </a:bodyPr>
          <a:lstStyle/>
          <a:p>
            <a:pPr>
              <a:lnSpc>
                <a:spcPct val="150000"/>
              </a:lnSpc>
            </a:pPr>
            <a:r>
              <a:rPr lang="nl-NL" sz="3600" b="1" dirty="0" smtClean="0">
                <a:solidFill>
                  <a:schemeClr val="tx2"/>
                </a:solidFill>
              </a:rPr>
              <a:t>Bruto – Energie (BE)</a:t>
            </a:r>
            <a:br>
              <a:rPr lang="nl-NL" sz="3600" b="1" dirty="0" smtClean="0">
                <a:solidFill>
                  <a:schemeClr val="tx2"/>
                </a:solidFill>
              </a:rPr>
            </a:br>
            <a:r>
              <a:rPr lang="nl-NL" sz="3600" b="1" dirty="0" err="1" smtClean="0">
                <a:solidFill>
                  <a:schemeClr val="tx2"/>
                </a:solidFill>
              </a:rPr>
              <a:t>Metaboliseerbare</a:t>
            </a:r>
            <a:r>
              <a:rPr lang="nl-NL" sz="3600" b="1" dirty="0" smtClean="0">
                <a:solidFill>
                  <a:schemeClr val="tx2"/>
                </a:solidFill>
              </a:rPr>
              <a:t> Energie (ME)</a:t>
            </a:r>
            <a:br>
              <a:rPr lang="nl-NL" sz="3600" b="1" dirty="0" smtClean="0">
                <a:solidFill>
                  <a:schemeClr val="tx2"/>
                </a:solidFill>
              </a:rPr>
            </a:br>
            <a:r>
              <a:rPr lang="nl-NL" sz="3600" b="1" dirty="0" smtClean="0">
                <a:solidFill>
                  <a:schemeClr val="tx2"/>
                </a:solidFill>
              </a:rPr>
              <a:t>Netto Energie (NE)</a:t>
            </a:r>
            <a:endParaRPr lang="nl-NL" sz="3600" b="1" dirty="0">
              <a:solidFill>
                <a:schemeClr val="tx2"/>
              </a:solidFill>
            </a:endParaRPr>
          </a:p>
        </p:txBody>
      </p:sp>
      <p:pic>
        <p:nvPicPr>
          <p:cNvPr id="4" name="Tijdelijke aanduiding voor inhoud 3" descr="Schermafbeelding 2014-10-05 om 20.47.34.png"/>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1118394" y="3248819"/>
            <a:ext cx="7715250" cy="1704975"/>
          </a:xfrm>
        </p:spPr>
      </p:pic>
    </p:spTree>
    <p:extLst>
      <p:ext uri="{BB962C8B-B14F-4D97-AF65-F5344CB8AC3E}">
        <p14:creationId xmlns:p14="http://schemas.microsoft.com/office/powerpoint/2010/main" val="276003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err="1" smtClean="0">
                <a:solidFill>
                  <a:schemeClr val="tx2"/>
                </a:solidFill>
              </a:rPr>
              <a:t>Metaboliseerbare</a:t>
            </a:r>
            <a:r>
              <a:rPr lang="nl-NL" b="1" dirty="0" smtClean="0">
                <a:solidFill>
                  <a:schemeClr val="tx2"/>
                </a:solidFill>
              </a:rPr>
              <a:t> energie (ME)</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err="1" smtClean="0"/>
              <a:t>Metaboliseerbare</a:t>
            </a:r>
            <a:r>
              <a:rPr lang="nl-NL" dirty="0" smtClean="0"/>
              <a:t> energie is de energie die gebruikt kan worden voor processen in het lichaam zoals groei en spieropbouw.</a:t>
            </a:r>
          </a:p>
          <a:p>
            <a:pPr marL="0" indent="0">
              <a:buNone/>
            </a:pPr>
            <a:endParaRPr lang="nl-NL" dirty="0" smtClean="0"/>
          </a:p>
          <a:p>
            <a:r>
              <a:rPr lang="nl-NL" dirty="0" smtClean="0"/>
              <a:t>Van alle energie die de hond opneemt via de voeding, wordt de energie afgehaald die verloren gaat in de vorm van ontlasting en urine. Wat overblijft is energie waar de hond wat mee kan voor zijn lichaam, de </a:t>
            </a:r>
            <a:r>
              <a:rPr lang="nl-NL" dirty="0" err="1" smtClean="0"/>
              <a:t>metaboliseerbare</a:t>
            </a:r>
            <a:r>
              <a:rPr lang="nl-NL" dirty="0" smtClean="0"/>
              <a:t> energie (ME)</a:t>
            </a:r>
          </a:p>
          <a:p>
            <a:pPr marL="0" indent="0">
              <a:buNone/>
            </a:pPr>
            <a:endParaRPr lang="nl-NL" dirty="0" smtClean="0"/>
          </a:p>
          <a:p>
            <a:r>
              <a:rPr lang="nl-NL" dirty="0" smtClean="0"/>
              <a:t>Bij voedingsberekeningen gebruik je de ME</a:t>
            </a:r>
            <a:endParaRPr lang="nl-NL" dirty="0"/>
          </a:p>
        </p:txBody>
      </p:sp>
    </p:spTree>
    <p:extLst>
      <p:ext uri="{BB962C8B-B14F-4D97-AF65-F5344CB8AC3E}">
        <p14:creationId xmlns:p14="http://schemas.microsoft.com/office/powerpoint/2010/main" val="11426242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Voerhoeveelheid </a:t>
            </a:r>
            <a:endParaRPr lang="nl-NL" b="1" dirty="0">
              <a:solidFill>
                <a:schemeClr val="tx2"/>
              </a:solidFill>
            </a:endParaRPr>
          </a:p>
        </p:txBody>
      </p:sp>
      <p:sp>
        <p:nvSpPr>
          <p:cNvPr id="3" name="Tijdelijke aanduiding voor inhoud 2"/>
          <p:cNvSpPr>
            <a:spLocks noGrp="1"/>
          </p:cNvSpPr>
          <p:nvPr>
            <p:ph idx="1"/>
          </p:nvPr>
        </p:nvSpPr>
        <p:spPr/>
        <p:txBody>
          <a:bodyPr>
            <a:normAutofit/>
          </a:bodyPr>
          <a:lstStyle/>
          <a:p>
            <a:pPr marL="0" indent="0">
              <a:buNone/>
            </a:pPr>
            <a:endParaRPr lang="nl-NL" sz="2667" dirty="0"/>
          </a:p>
          <a:p>
            <a:endParaRPr lang="nl-NL" sz="2667" dirty="0"/>
          </a:p>
        </p:txBody>
      </p:sp>
      <p:sp>
        <p:nvSpPr>
          <p:cNvPr id="4" name="Tijdelijke aanduiding voor inhoud 2"/>
          <p:cNvSpPr txBox="1">
            <a:spLocks/>
          </p:cNvSpPr>
          <p:nvPr/>
        </p:nvSpPr>
        <p:spPr>
          <a:xfrm>
            <a:off x="1007435" y="1664066"/>
            <a:ext cx="9036423" cy="4678636"/>
          </a:xfrm>
          <a:prstGeom prst="rect">
            <a:avLst/>
          </a:prstGeom>
        </p:spPr>
        <p:txBody>
          <a:bodyPr vert="horz" lIns="121920" tIns="60960" rIns="121920" bIns="6096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NL" sz="4267" b="0" i="0" u="none" strike="noStrike" kern="1200" cap="none" spc="0" normalizeH="0" baseline="0" noProof="0" dirty="0">
                <a:ln>
                  <a:noFill/>
                </a:ln>
                <a:solidFill>
                  <a:prstClr val="black"/>
                </a:solidFill>
                <a:effectLst/>
                <a:uLnTx/>
                <a:uFillTx/>
                <a:latin typeface="Calibri" panose="020F0502020204030204"/>
                <a:ea typeface="+mn-ea"/>
                <a:cs typeface="+mn-cs"/>
              </a:rPr>
              <a:t>Energie in voer: </a:t>
            </a:r>
            <a:endParaRPr kumimoji="0" lang="nl-NL" sz="4267"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4267" b="0" i="0" u="none" strike="noStrike" kern="1200" cap="none" spc="0" normalizeH="0" baseline="0" noProof="0" dirty="0" smtClean="0">
                <a:ln>
                  <a:noFill/>
                </a:ln>
                <a:solidFill>
                  <a:prstClr val="black"/>
                </a:solidFill>
                <a:effectLst/>
                <a:uLnTx/>
                <a:uFillTx/>
                <a:latin typeface="Calibri" panose="020F0502020204030204"/>
                <a:ea typeface="+mn-ea"/>
                <a:cs typeface="+mn-cs"/>
              </a:rPr>
              <a:t>	Vetten</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4267"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4267" b="0" i="0" u="none" strike="noStrike" kern="1200" cap="none" spc="0" normalizeH="0" baseline="0" noProof="0" dirty="0" smtClean="0">
                <a:ln>
                  <a:noFill/>
                </a:ln>
                <a:solidFill>
                  <a:prstClr val="black"/>
                </a:solidFill>
                <a:effectLst/>
                <a:uLnTx/>
                <a:uFillTx/>
                <a:latin typeface="Calibri" panose="020F0502020204030204"/>
                <a:ea typeface="+mn-ea"/>
                <a:cs typeface="+mn-cs"/>
              </a:rPr>
              <a:t>Eiwitten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4267" b="0" i="0" u="none" strike="noStrike" kern="1200" cap="none" spc="0" normalizeH="0" baseline="0" noProof="0" dirty="0" smtClean="0">
                <a:ln>
                  <a:noFill/>
                </a:ln>
                <a:solidFill>
                  <a:prstClr val="black"/>
                </a:solidFill>
                <a:effectLst/>
                <a:uLnTx/>
                <a:uFillTx/>
                <a:latin typeface="Calibri" panose="020F0502020204030204"/>
                <a:ea typeface="+mn-ea"/>
                <a:cs typeface="+mn-cs"/>
              </a:rPr>
              <a:t>	Koolhydraten</a:t>
            </a:r>
            <a:endParaRPr kumimoji="0" lang="nl-NL" sz="42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NL" sz="4267" b="0" i="0" u="none" strike="noStrike" kern="1200" cap="none" spc="0" normalizeH="0" baseline="0" noProof="0" dirty="0">
                <a:ln>
                  <a:noFill/>
                </a:ln>
                <a:solidFill>
                  <a:prstClr val="black"/>
                </a:solidFill>
                <a:effectLst/>
                <a:uLnTx/>
                <a:uFillTx/>
                <a:latin typeface="Calibri" panose="020F0502020204030204"/>
                <a:ea typeface="+mn-ea"/>
                <a:cs typeface="+mn-cs"/>
              </a:rPr>
              <a:t>Energie behoefte verschilt per dier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NL" sz="4267" b="0" i="0" u="none" strike="noStrike" kern="1200" cap="none" spc="0" normalizeH="0" baseline="0" noProof="0" dirty="0">
                <a:ln>
                  <a:noFill/>
                </a:ln>
                <a:solidFill>
                  <a:prstClr val="black"/>
                </a:solidFill>
                <a:effectLst/>
                <a:uLnTx/>
                <a:uFillTx/>
                <a:latin typeface="Calibri" panose="020F0502020204030204"/>
                <a:ea typeface="+mn-ea"/>
                <a:cs typeface="+mn-cs"/>
              </a:rPr>
              <a:t>Energie hoeveelheid </a:t>
            </a:r>
            <a:r>
              <a:rPr kumimoji="0" lang="nl-NL" sz="4267" b="0" i="0" u="none" strike="noStrike" kern="1200" cap="none" spc="0" normalizeH="0" baseline="0" noProof="0" dirty="0" smtClean="0">
                <a:ln>
                  <a:noFill/>
                </a:ln>
                <a:solidFill>
                  <a:prstClr val="black"/>
                </a:solidFill>
                <a:effectLst/>
                <a:uLnTx/>
                <a:uFillTx/>
                <a:latin typeface="Calibri" panose="020F0502020204030204"/>
                <a:ea typeface="+mn-ea"/>
                <a:cs typeface="+mn-cs"/>
              </a:rPr>
              <a:t>= voer </a:t>
            </a:r>
            <a:r>
              <a:rPr kumimoji="0" lang="nl-NL" sz="4267" b="0" i="0" u="none" strike="noStrike" kern="1200" cap="none" spc="0" normalizeH="0" baseline="0" noProof="0" dirty="0">
                <a:ln>
                  <a:noFill/>
                </a:ln>
                <a:solidFill>
                  <a:prstClr val="black"/>
                </a:solidFill>
                <a:effectLst/>
                <a:uLnTx/>
                <a:uFillTx/>
                <a:latin typeface="Calibri" panose="020F0502020204030204"/>
                <a:ea typeface="+mn-ea"/>
                <a:cs typeface="+mn-cs"/>
              </a:rPr>
              <a:t>hoeveelheid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NL" sz="4267" b="0" i="0" u="none" strike="noStrike" kern="1200" cap="none" spc="0" normalizeH="0" baseline="0" noProof="0" dirty="0">
                <a:ln>
                  <a:noFill/>
                </a:ln>
                <a:solidFill>
                  <a:prstClr val="black"/>
                </a:solidFill>
                <a:effectLst/>
                <a:uLnTx/>
                <a:uFillTx/>
                <a:latin typeface="Calibri" panose="020F0502020204030204"/>
                <a:ea typeface="+mn-ea"/>
                <a:cs typeface="+mn-cs"/>
              </a:rPr>
              <a:t>Wat is een calorie?</a:t>
            </a:r>
          </a:p>
          <a:p>
            <a:pPr marL="91438"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nl-NL" sz="42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980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9349" y="507577"/>
            <a:ext cx="10972800" cy="1143000"/>
          </a:xfrm>
        </p:spPr>
        <p:txBody>
          <a:bodyPr>
            <a:normAutofit/>
          </a:bodyPr>
          <a:lstStyle/>
          <a:p>
            <a:r>
              <a:rPr lang="nl-NL" b="1" dirty="0">
                <a:solidFill>
                  <a:schemeClr val="tx2"/>
                </a:solidFill>
              </a:rPr>
              <a:t>Hoeveel energie heeft </a:t>
            </a:r>
            <a:r>
              <a:rPr lang="nl-NL" b="1" dirty="0" smtClean="0">
                <a:solidFill>
                  <a:schemeClr val="tx2"/>
                </a:solidFill>
              </a:rPr>
              <a:t>een </a:t>
            </a:r>
            <a:r>
              <a:rPr lang="nl-NL" b="1" dirty="0">
                <a:solidFill>
                  <a:schemeClr val="tx2"/>
                </a:solidFill>
              </a:rPr>
              <a:t>hond/kat nodig?</a:t>
            </a:r>
          </a:p>
        </p:txBody>
      </p:sp>
      <p:sp>
        <p:nvSpPr>
          <p:cNvPr id="3" name="Tijdelijke aanduiding voor inhoud 2"/>
          <p:cNvSpPr>
            <a:spLocks noGrp="1"/>
          </p:cNvSpPr>
          <p:nvPr>
            <p:ph idx="1"/>
          </p:nvPr>
        </p:nvSpPr>
        <p:spPr>
          <a:xfrm>
            <a:off x="623392" y="1796819"/>
            <a:ext cx="10972800" cy="4525963"/>
          </a:xfrm>
        </p:spPr>
        <p:txBody>
          <a:bodyPr>
            <a:normAutofit/>
          </a:bodyPr>
          <a:lstStyle/>
          <a:p>
            <a:r>
              <a:rPr lang="nl-NL" dirty="0"/>
              <a:t>Afhankelijk van dier, gewicht, levensfase.</a:t>
            </a:r>
          </a:p>
          <a:p>
            <a:r>
              <a:rPr lang="nl-NL" dirty="0"/>
              <a:t>Rust- Energiebehoefte (REB)</a:t>
            </a:r>
          </a:p>
          <a:p>
            <a:r>
              <a:rPr lang="nl-NL" dirty="0"/>
              <a:t>Dagelijkse Energiebehoefte (DEB)</a:t>
            </a:r>
          </a:p>
          <a:p>
            <a:r>
              <a:rPr lang="nl-NL" dirty="0"/>
              <a:t>REB= 30 x lichaamsgewicht in kg + 70</a:t>
            </a:r>
          </a:p>
          <a:p>
            <a:r>
              <a:rPr lang="nl-NL" dirty="0"/>
              <a:t>DEB= REB x </a:t>
            </a:r>
            <a:r>
              <a:rPr lang="nl-NL" dirty="0" smtClean="0"/>
              <a:t>factor (levensfase)</a:t>
            </a:r>
            <a:endParaRPr lang="nl-NL" dirty="0"/>
          </a:p>
          <a:p>
            <a:pPr marL="91438" indent="0">
              <a:buNone/>
            </a:pPr>
            <a:r>
              <a:rPr lang="nl-NL" dirty="0"/>
              <a:t/>
            </a:r>
            <a:br>
              <a:rPr lang="nl-NL" dirty="0"/>
            </a:br>
            <a:endParaRPr lang="nl-NL" dirty="0"/>
          </a:p>
        </p:txBody>
      </p:sp>
      <p:sp>
        <p:nvSpPr>
          <p:cNvPr id="4" name="Tekstvak 3"/>
          <p:cNvSpPr txBox="1"/>
          <p:nvPr/>
        </p:nvSpPr>
        <p:spPr>
          <a:xfrm rot="20810819">
            <a:off x="1033254" y="4800300"/>
            <a:ext cx="11039889"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srgbClr val="44546A"/>
                </a:solidFill>
                <a:effectLst/>
                <a:uLnTx/>
                <a:uFillTx/>
                <a:latin typeface="Calibri" panose="020F0502020204030204"/>
                <a:ea typeface="+mn-ea"/>
                <a:cs typeface="+mn-cs"/>
              </a:rPr>
              <a:t>Wat is de DEB van een volwassen hond van 23 kilo?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38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01" t="14095" r="7380" b="7619"/>
          <a:stretch/>
        </p:blipFill>
        <p:spPr bwMode="auto">
          <a:xfrm>
            <a:off x="1535493" y="258109"/>
            <a:ext cx="9121013" cy="6599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0304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Spijsvertering</a:t>
            </a:r>
            <a:endParaRPr lang="nl-NL" b="1" dirty="0">
              <a:solidFill>
                <a:schemeClr val="tx2"/>
              </a:solidFill>
            </a:endParaRPr>
          </a:p>
        </p:txBody>
      </p:sp>
      <p:sp>
        <p:nvSpPr>
          <p:cNvPr id="3" name="Tijdelijke aanduiding voor inhoud 2"/>
          <p:cNvSpPr>
            <a:spLocks noGrp="1"/>
          </p:cNvSpPr>
          <p:nvPr>
            <p:ph idx="1"/>
          </p:nvPr>
        </p:nvSpPr>
        <p:spPr/>
        <p:txBody>
          <a:bodyPr>
            <a:normAutofit/>
          </a:bodyPr>
          <a:lstStyle/>
          <a:p>
            <a:pPr marL="0" indent="0">
              <a:buNone/>
            </a:pPr>
            <a:endParaRPr lang="nl-NL" dirty="0" smtClean="0"/>
          </a:p>
          <a:p>
            <a:r>
              <a:rPr lang="nl-NL" dirty="0"/>
              <a:t>Door de </a:t>
            </a:r>
            <a:r>
              <a:rPr lang="nl-NL" b="1" dirty="0"/>
              <a:t>spijsvertering </a:t>
            </a:r>
            <a:r>
              <a:rPr lang="nl-NL" dirty="0"/>
              <a:t>wordt het voedsel afgebroken in kleine stukjes zodat dit kan worden opgenomen in je bloed. </a:t>
            </a:r>
            <a:endParaRPr lang="nl-NL" dirty="0" smtClean="0"/>
          </a:p>
          <a:p>
            <a:endParaRPr lang="nl-NL" dirty="0"/>
          </a:p>
          <a:p>
            <a:r>
              <a:rPr lang="nl-NL" b="1" dirty="0" smtClean="0"/>
              <a:t>Absorptie</a:t>
            </a:r>
            <a:r>
              <a:rPr lang="nl-NL" dirty="0" smtClean="0"/>
              <a:t> is de opname van voedingsstoffen in het bloed.</a:t>
            </a:r>
          </a:p>
          <a:p>
            <a:endParaRPr lang="nl-NL" dirty="0"/>
          </a:p>
          <a:p>
            <a:r>
              <a:rPr lang="nl-NL" dirty="0" smtClean="0"/>
              <a:t>Je hebt mechanische en enzymatische vertering, wat is dat?</a:t>
            </a:r>
            <a:endParaRPr lang="nl-NL" dirty="0"/>
          </a:p>
        </p:txBody>
      </p:sp>
    </p:spTree>
    <p:extLst>
      <p:ext uri="{BB962C8B-B14F-4D97-AF65-F5344CB8AC3E}">
        <p14:creationId xmlns:p14="http://schemas.microsoft.com/office/powerpoint/2010/main" val="2431666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Weende analyse</a:t>
            </a:r>
            <a:endParaRPr lang="nl-NL" dirty="0">
              <a:solidFill>
                <a:schemeClr val="tx2"/>
              </a:solidFill>
            </a:endParaRPr>
          </a:p>
        </p:txBody>
      </p:sp>
      <p:sp>
        <p:nvSpPr>
          <p:cNvPr id="3" name="Tijdelijke aanduiding voor inhoud 2"/>
          <p:cNvSpPr>
            <a:spLocks noGrp="1"/>
          </p:cNvSpPr>
          <p:nvPr>
            <p:ph idx="1"/>
          </p:nvPr>
        </p:nvSpPr>
        <p:spPr/>
        <p:txBody>
          <a:bodyPr/>
          <a:lstStyle/>
          <a:p>
            <a:pPr marL="0" indent="0">
              <a:buNone/>
            </a:pPr>
            <a:r>
              <a:rPr lang="nl-NL" dirty="0" smtClean="0"/>
              <a:t>De Weende </a:t>
            </a:r>
            <a:r>
              <a:rPr lang="nl-NL" dirty="0"/>
              <a:t>analyse is een verzamelnaam van analyses die in de diervoeding gebruikt worden voor het analyseren van vocht, ruw vet, ruw eiwit, ruwe as en ruwe </a:t>
            </a:r>
            <a:r>
              <a:rPr lang="nl-NL" dirty="0" smtClean="0"/>
              <a:t>celstof.</a:t>
            </a:r>
            <a:endParaRPr lang="nl-NL" dirty="0"/>
          </a:p>
          <a:p>
            <a:endParaRPr lang="nl-NL" dirty="0"/>
          </a:p>
        </p:txBody>
      </p:sp>
    </p:spTree>
    <p:extLst>
      <p:ext uri="{BB962C8B-B14F-4D97-AF65-F5344CB8AC3E}">
        <p14:creationId xmlns:p14="http://schemas.microsoft.com/office/powerpoint/2010/main" val="21255262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fbeelding 37"/>
          <p:cNvPicPr>
            <a:picLocks noChangeAspect="1"/>
          </p:cNvPicPr>
          <p:nvPr/>
        </p:nvPicPr>
        <p:blipFill>
          <a:blip r:embed="rId3"/>
          <a:stretch>
            <a:fillRect/>
          </a:stretch>
        </p:blipFill>
        <p:spPr>
          <a:xfrm>
            <a:off x="1107863" y="324290"/>
            <a:ext cx="10018804" cy="6165271"/>
          </a:xfrm>
          <a:prstGeom prst="rect">
            <a:avLst/>
          </a:prstGeom>
        </p:spPr>
      </p:pic>
      <p:sp>
        <p:nvSpPr>
          <p:cNvPr id="39" name="Ovaal 38"/>
          <p:cNvSpPr/>
          <p:nvPr/>
        </p:nvSpPr>
        <p:spPr>
          <a:xfrm>
            <a:off x="4359349" y="4784651"/>
            <a:ext cx="2105246" cy="11270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al 39"/>
          <p:cNvSpPr/>
          <p:nvPr/>
        </p:nvSpPr>
        <p:spPr>
          <a:xfrm>
            <a:off x="7084828" y="1786270"/>
            <a:ext cx="2105246" cy="8931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al 40"/>
          <p:cNvSpPr/>
          <p:nvPr/>
        </p:nvSpPr>
        <p:spPr>
          <a:xfrm>
            <a:off x="8042492" y="2509283"/>
            <a:ext cx="2105246" cy="9197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al 41"/>
          <p:cNvSpPr/>
          <p:nvPr/>
        </p:nvSpPr>
        <p:spPr>
          <a:xfrm>
            <a:off x="2828260" y="5337543"/>
            <a:ext cx="1382232" cy="1029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al 42"/>
          <p:cNvSpPr/>
          <p:nvPr/>
        </p:nvSpPr>
        <p:spPr>
          <a:xfrm>
            <a:off x="6992679" y="647859"/>
            <a:ext cx="2105246" cy="8209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a:blip r:embed="rId3"/>
          <a:stretch>
            <a:fillRect/>
          </a:stretch>
        </p:blipFill>
        <p:spPr>
          <a:xfrm>
            <a:off x="8242891" y="0"/>
            <a:ext cx="3570767" cy="6376370"/>
          </a:xfrm>
          <a:prstGeom prst="rect">
            <a:avLst/>
          </a:prstGeom>
        </p:spPr>
      </p:pic>
      <p:pic>
        <p:nvPicPr>
          <p:cNvPr id="4" name="Afbeelding 3"/>
          <p:cNvPicPr>
            <a:picLocks noChangeAspect="1"/>
          </p:cNvPicPr>
          <p:nvPr/>
        </p:nvPicPr>
        <p:blipFill>
          <a:blip r:embed="rId4"/>
          <a:stretch>
            <a:fillRect/>
          </a:stretch>
        </p:blipFill>
        <p:spPr>
          <a:xfrm>
            <a:off x="838200" y="751460"/>
            <a:ext cx="6629400" cy="5286375"/>
          </a:xfrm>
          <a:prstGeom prst="rect">
            <a:avLst/>
          </a:prstGeom>
        </p:spPr>
      </p:pic>
    </p:spTree>
    <p:extLst>
      <p:ext uri="{BB962C8B-B14F-4D97-AF65-F5344CB8AC3E}">
        <p14:creationId xmlns:p14="http://schemas.microsoft.com/office/powerpoint/2010/main" val="37354778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Even oefenen!</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t>Stel je hebt een hond van 10 kilo, wat is dan zijn REB?</a:t>
            </a:r>
            <a:endParaRPr lang="nl-NL" dirty="0"/>
          </a:p>
          <a:p>
            <a:r>
              <a:rPr lang="nl-NL" dirty="0" smtClean="0"/>
              <a:t>(30*</a:t>
            </a:r>
            <a:r>
              <a:rPr lang="nl-NL" dirty="0" err="1" smtClean="0"/>
              <a:t>lg</a:t>
            </a:r>
            <a:r>
              <a:rPr lang="nl-NL" dirty="0" smtClean="0"/>
              <a:t> in kilo+70) 30*10=300+70=370</a:t>
            </a:r>
            <a:br>
              <a:rPr lang="nl-NL" dirty="0" smtClean="0"/>
            </a:br>
            <a:endParaRPr lang="nl-NL" dirty="0" smtClean="0"/>
          </a:p>
          <a:p>
            <a:r>
              <a:rPr lang="nl-NL" dirty="0" smtClean="0"/>
              <a:t>Stel dat deze hond intact volwassen is, wat is dan zijn DEB?</a:t>
            </a:r>
            <a:endParaRPr lang="nl-NL" dirty="0"/>
          </a:p>
          <a:p>
            <a:r>
              <a:rPr lang="nl-NL" dirty="0" smtClean="0"/>
              <a:t>REB*factor=DEB  370*1,6=592</a:t>
            </a:r>
            <a:endParaRPr lang="nl-NL" dirty="0"/>
          </a:p>
        </p:txBody>
      </p:sp>
    </p:spTree>
    <p:extLst>
      <p:ext uri="{BB962C8B-B14F-4D97-AF65-F5344CB8AC3E}">
        <p14:creationId xmlns:p14="http://schemas.microsoft.com/office/powerpoint/2010/main" val="390818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smtClean="0">
                <a:solidFill>
                  <a:schemeClr val="tx2"/>
                </a:solidFill>
              </a:rPr>
              <a:t>Hoeveelheid energie in het voer</a:t>
            </a:r>
            <a:endParaRPr lang="nl-NL" b="1" dirty="0">
              <a:solidFill>
                <a:schemeClr val="tx2"/>
              </a:solidFill>
            </a:endParaRPr>
          </a:p>
        </p:txBody>
      </p:sp>
      <p:sp>
        <p:nvSpPr>
          <p:cNvPr id="3" name="Tijdelijke aanduiding voor inhoud 2"/>
          <p:cNvSpPr>
            <a:spLocks noGrp="1"/>
          </p:cNvSpPr>
          <p:nvPr>
            <p:ph idx="1"/>
          </p:nvPr>
        </p:nvSpPr>
        <p:spPr/>
        <p:txBody>
          <a:bodyPr>
            <a:normAutofit lnSpcReduction="10000"/>
          </a:bodyPr>
          <a:lstStyle/>
          <a:p>
            <a:pPr marL="0" indent="0">
              <a:buNone/>
            </a:pPr>
            <a:r>
              <a:rPr lang="nl-NL" sz="3200" i="1" dirty="0" smtClean="0">
                <a:solidFill>
                  <a:schemeClr val="tx2"/>
                </a:solidFill>
              </a:rPr>
              <a:t>Nu heb je de energiebehoefte van de hond kunnen berekenen aan de hand van de REB en DEB. Maar hoe bepaal je de energie</a:t>
            </a:r>
            <a:r>
              <a:rPr lang="nl-NL" sz="3200" i="1" dirty="0">
                <a:solidFill>
                  <a:schemeClr val="tx2"/>
                </a:solidFill>
              </a:rPr>
              <a:t> </a:t>
            </a:r>
            <a:r>
              <a:rPr lang="nl-NL" sz="3200" i="1" dirty="0" smtClean="0">
                <a:solidFill>
                  <a:schemeClr val="tx2"/>
                </a:solidFill>
              </a:rPr>
              <a:t>hoeveelheid in het voer?</a:t>
            </a:r>
          </a:p>
          <a:p>
            <a:pPr marL="0" indent="0">
              <a:buNone/>
            </a:pPr>
            <a:endParaRPr lang="nl-NL" dirty="0" smtClean="0"/>
          </a:p>
          <a:p>
            <a:pPr marL="0" indent="0">
              <a:buNone/>
            </a:pPr>
            <a:r>
              <a:rPr lang="nl-NL" u="sng" dirty="0" smtClean="0"/>
              <a:t>Energie in het voer:</a:t>
            </a:r>
            <a:endParaRPr lang="nl-NL" u="sng" dirty="0"/>
          </a:p>
          <a:p>
            <a:r>
              <a:rPr lang="nl-NL" dirty="0" smtClean="0"/>
              <a:t>Gehaltes eiwit, vet, en koolhydraten</a:t>
            </a:r>
          </a:p>
          <a:p>
            <a:r>
              <a:rPr lang="nl-NL" dirty="0" smtClean="0"/>
              <a:t>Vetten leveren meer energie</a:t>
            </a:r>
          </a:p>
          <a:p>
            <a:r>
              <a:rPr lang="nl-NL" dirty="0" smtClean="0"/>
              <a:t>Eiwit en koolhydraten zijn gelijk</a:t>
            </a:r>
          </a:p>
        </p:txBody>
      </p:sp>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l="71848"/>
          <a:stretch/>
        </p:blipFill>
        <p:spPr>
          <a:xfrm>
            <a:off x="7518902" y="3182112"/>
            <a:ext cx="1817458" cy="3114924"/>
          </a:xfrm>
          <a:prstGeom prst="rect">
            <a:avLst/>
          </a:prstGeom>
        </p:spPr>
      </p:pic>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r="75649"/>
          <a:stretch/>
        </p:blipFill>
        <p:spPr>
          <a:xfrm>
            <a:off x="9795178" y="2944369"/>
            <a:ext cx="1691972" cy="3352668"/>
          </a:xfrm>
          <a:prstGeom prst="rect">
            <a:avLst/>
          </a:prstGeom>
        </p:spPr>
      </p:pic>
    </p:spTree>
    <p:extLst>
      <p:ext uri="{BB962C8B-B14F-4D97-AF65-F5344CB8AC3E}">
        <p14:creationId xmlns:p14="http://schemas.microsoft.com/office/powerpoint/2010/main" val="29071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a:blip r:embed="rId3"/>
          <a:stretch>
            <a:fillRect/>
          </a:stretch>
        </p:blipFill>
        <p:spPr>
          <a:xfrm>
            <a:off x="8242891" y="0"/>
            <a:ext cx="3570767" cy="6376370"/>
          </a:xfrm>
          <a:prstGeom prst="rect">
            <a:avLst/>
          </a:prstGeom>
        </p:spPr>
      </p:pic>
      <p:pic>
        <p:nvPicPr>
          <p:cNvPr id="4" name="Afbeelding 3"/>
          <p:cNvPicPr>
            <a:picLocks noChangeAspect="1"/>
          </p:cNvPicPr>
          <p:nvPr/>
        </p:nvPicPr>
        <p:blipFill>
          <a:blip r:embed="rId4"/>
          <a:stretch>
            <a:fillRect/>
          </a:stretch>
        </p:blipFill>
        <p:spPr>
          <a:xfrm>
            <a:off x="838200" y="751460"/>
            <a:ext cx="6629400" cy="5286375"/>
          </a:xfrm>
          <a:prstGeom prst="rect">
            <a:avLst/>
          </a:prstGeom>
        </p:spPr>
      </p:pic>
    </p:spTree>
    <p:extLst>
      <p:ext uri="{BB962C8B-B14F-4D97-AF65-F5344CB8AC3E}">
        <p14:creationId xmlns:p14="http://schemas.microsoft.com/office/powerpoint/2010/main" val="37380420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Schermafbeelding 2014-10-05 om 20.48.3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699" y="2148840"/>
            <a:ext cx="10832602" cy="3223260"/>
          </a:xfrm>
          <a:prstGeom prst="rect">
            <a:avLst/>
          </a:prstGeom>
        </p:spPr>
      </p:pic>
      <p:sp>
        <p:nvSpPr>
          <p:cNvPr id="2" name="Titel 1"/>
          <p:cNvSpPr>
            <a:spLocks noGrp="1"/>
          </p:cNvSpPr>
          <p:nvPr>
            <p:ph type="title"/>
          </p:nvPr>
        </p:nvSpPr>
        <p:spPr/>
        <p:txBody>
          <a:bodyPr/>
          <a:lstStyle/>
          <a:p>
            <a:r>
              <a:rPr lang="nl-NL" b="1" dirty="0" smtClean="0">
                <a:solidFill>
                  <a:schemeClr val="tx2"/>
                </a:solidFill>
              </a:rPr>
              <a:t>Voeding analyseren</a:t>
            </a:r>
            <a:endParaRPr lang="nl-NL" b="1" dirty="0">
              <a:solidFill>
                <a:schemeClr val="tx2"/>
              </a:solidFill>
            </a:endParaRPr>
          </a:p>
        </p:txBody>
      </p:sp>
      <p:sp>
        <p:nvSpPr>
          <p:cNvPr id="5" name="Tekstvak 4"/>
          <p:cNvSpPr txBox="1"/>
          <p:nvPr/>
        </p:nvSpPr>
        <p:spPr>
          <a:xfrm>
            <a:off x="3840480" y="5742432"/>
            <a:ext cx="76718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1" u="none" strike="noStrike" kern="1200" cap="none" spc="0" normalizeH="0" baseline="0" noProof="0" dirty="0" smtClean="0">
                <a:ln>
                  <a:noFill/>
                </a:ln>
                <a:solidFill>
                  <a:prstClr val="black"/>
                </a:solidFill>
                <a:effectLst/>
                <a:uLnTx/>
                <a:uFillTx/>
                <a:latin typeface="Calibri" panose="020F0502020204030204"/>
                <a:ea typeface="+mn-ea"/>
                <a:cs typeface="+mn-cs"/>
              </a:rPr>
              <a:t>Let er dus op dat je het percentage Koolhydraten zelf moet uitrekenen</a:t>
            </a:r>
            <a:r>
              <a:rPr kumimoji="0" lang="nl-N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4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descr="Schermafbeelding 2014-10-05 om 20.50.1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365125"/>
            <a:ext cx="10706100" cy="6204317"/>
          </a:xfrm>
          <a:prstGeom prst="rect">
            <a:avLst/>
          </a:prstGeom>
        </p:spPr>
      </p:pic>
      <p:sp>
        <p:nvSpPr>
          <p:cNvPr id="5" name="Ovaal 4"/>
          <p:cNvSpPr/>
          <p:nvPr/>
        </p:nvSpPr>
        <p:spPr>
          <a:xfrm>
            <a:off x="647700" y="4901184"/>
            <a:ext cx="2808732" cy="14107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al 6"/>
          <p:cNvSpPr/>
          <p:nvPr/>
        </p:nvSpPr>
        <p:spPr>
          <a:xfrm>
            <a:off x="6126480" y="1433146"/>
            <a:ext cx="749808" cy="6333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al 7"/>
          <p:cNvSpPr/>
          <p:nvPr/>
        </p:nvSpPr>
        <p:spPr>
          <a:xfrm>
            <a:off x="6126480" y="1946085"/>
            <a:ext cx="749808" cy="6333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al 8"/>
          <p:cNvSpPr/>
          <p:nvPr/>
        </p:nvSpPr>
        <p:spPr>
          <a:xfrm>
            <a:off x="6158484" y="3977641"/>
            <a:ext cx="749808" cy="6333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93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2331" y="366124"/>
            <a:ext cx="7024744" cy="1143000"/>
          </a:xfrm>
        </p:spPr>
        <p:txBody>
          <a:bodyPr/>
          <a:lstStyle/>
          <a:p>
            <a:r>
              <a:rPr lang="nl-NL" b="1" dirty="0" smtClean="0">
                <a:solidFill>
                  <a:schemeClr val="tx2"/>
                </a:solidFill>
              </a:rPr>
              <a:t>Even oefenen</a:t>
            </a:r>
            <a:endParaRPr lang="nl-NL" b="1" dirty="0">
              <a:solidFill>
                <a:schemeClr val="tx2"/>
              </a:solidFill>
            </a:endParaRPr>
          </a:p>
        </p:txBody>
      </p:sp>
      <p:sp>
        <p:nvSpPr>
          <p:cNvPr id="3" name="Tijdelijke aanduiding voor inhoud 2"/>
          <p:cNvSpPr>
            <a:spLocks noGrp="1"/>
          </p:cNvSpPr>
          <p:nvPr>
            <p:ph idx="1"/>
          </p:nvPr>
        </p:nvSpPr>
        <p:spPr>
          <a:xfrm>
            <a:off x="692330" y="1844823"/>
            <a:ext cx="10769567" cy="4747363"/>
          </a:xfrm>
        </p:spPr>
        <p:txBody>
          <a:bodyPr>
            <a:normAutofit/>
          </a:bodyPr>
          <a:lstStyle/>
          <a:p>
            <a:pPr marL="0" indent="0">
              <a:buNone/>
            </a:pPr>
            <a:r>
              <a:rPr lang="nl-NL" b="1" dirty="0" smtClean="0"/>
              <a:t>Reken uit hoeveel kcal er in 100gr voer zit.</a:t>
            </a:r>
            <a:endParaRPr lang="nl-NL" b="1" dirty="0"/>
          </a:p>
          <a:p>
            <a:r>
              <a:rPr lang="nl-NL" dirty="0" smtClean="0"/>
              <a:t>Eiwit 31%</a:t>
            </a:r>
          </a:p>
          <a:p>
            <a:r>
              <a:rPr lang="nl-NL" dirty="0" smtClean="0"/>
              <a:t>Koolhydraten 43%</a:t>
            </a:r>
          </a:p>
          <a:p>
            <a:r>
              <a:rPr lang="nl-NL" dirty="0" smtClean="0"/>
              <a:t>Vet 6%</a:t>
            </a:r>
          </a:p>
          <a:p>
            <a:endParaRPr lang="nl-NL" dirty="0"/>
          </a:p>
          <a:p>
            <a:r>
              <a:rPr lang="nl-NL" dirty="0" smtClean="0"/>
              <a:t>Eiwit: 31*3,5=108,5</a:t>
            </a:r>
          </a:p>
          <a:p>
            <a:r>
              <a:rPr lang="nl-NL" dirty="0" smtClean="0"/>
              <a:t>Koolhydraten: 43*3,5=150,5</a:t>
            </a:r>
          </a:p>
          <a:p>
            <a:r>
              <a:rPr lang="nl-NL" dirty="0" smtClean="0"/>
              <a:t>Vet: 6*8,7=52,2</a:t>
            </a:r>
          </a:p>
          <a:p>
            <a:r>
              <a:rPr lang="nl-NL" dirty="0" smtClean="0"/>
              <a:t>Totaal: 311,2 kcal/100gr voer</a:t>
            </a:r>
          </a:p>
          <a:p>
            <a:endParaRPr lang="nl-NL" dirty="0"/>
          </a:p>
          <a:p>
            <a:pPr marL="0" indent="0">
              <a:buNone/>
            </a:pPr>
            <a:r>
              <a:rPr lang="nl-NL" b="1" dirty="0" smtClean="0"/>
              <a:t>Hoeveel kcal levert 250 gram voer dan op?</a:t>
            </a:r>
            <a:r>
              <a:rPr lang="nl-NL" dirty="0" smtClean="0"/>
              <a:t/>
            </a:r>
            <a:br>
              <a:rPr lang="nl-NL" dirty="0" smtClean="0"/>
            </a:br>
            <a:r>
              <a:rPr lang="nl-NL" dirty="0" smtClean="0"/>
              <a:t>311,2*2,5=778 kcal</a:t>
            </a:r>
          </a:p>
          <a:p>
            <a:pPr marL="68580" indent="0">
              <a:buNone/>
            </a:pPr>
            <a:endParaRPr lang="nl-NL" dirty="0"/>
          </a:p>
          <a:p>
            <a:pPr marL="68580" indent="0">
              <a:buNone/>
            </a:pP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545" y="4071697"/>
            <a:ext cx="4179455" cy="2786303"/>
          </a:xfrm>
          <a:prstGeom prst="rect">
            <a:avLst/>
          </a:prstGeom>
        </p:spPr>
      </p:pic>
    </p:spTree>
    <p:extLst>
      <p:ext uri="{BB962C8B-B14F-4D97-AF65-F5344CB8AC3E}">
        <p14:creationId xmlns:p14="http://schemas.microsoft.com/office/powerpoint/2010/main" val="355277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Berekening klassikaal</a:t>
            </a:r>
            <a:endParaRPr lang="nl-NL" b="1" dirty="0">
              <a:solidFill>
                <a:schemeClr val="tx2"/>
              </a:solidFill>
            </a:endParaRPr>
          </a:p>
        </p:txBody>
      </p:sp>
      <p:sp>
        <p:nvSpPr>
          <p:cNvPr id="3" name="Tijdelijke aanduiding voor inhoud 2"/>
          <p:cNvSpPr>
            <a:spLocks noGrp="1"/>
          </p:cNvSpPr>
          <p:nvPr>
            <p:ph idx="1"/>
          </p:nvPr>
        </p:nvSpPr>
        <p:spPr/>
        <p:txBody>
          <a:bodyPr/>
          <a:lstStyle/>
          <a:p>
            <a:pPr marL="0" indent="0">
              <a:buNone/>
            </a:pPr>
            <a:r>
              <a:rPr lang="nl-NL" dirty="0" smtClean="0"/>
              <a:t>Diersoort: 	Hond</a:t>
            </a:r>
          </a:p>
          <a:p>
            <a:pPr marL="0" indent="0">
              <a:buNone/>
            </a:pPr>
            <a:r>
              <a:rPr lang="nl-NL" dirty="0" smtClean="0"/>
              <a:t>Ras:		Labrador </a:t>
            </a:r>
            <a:r>
              <a:rPr lang="nl-NL" dirty="0" err="1" smtClean="0"/>
              <a:t>Retriever</a:t>
            </a:r>
            <a:endParaRPr lang="nl-NL" dirty="0" smtClean="0"/>
          </a:p>
          <a:p>
            <a:pPr marL="0" indent="0">
              <a:buNone/>
            </a:pPr>
            <a:r>
              <a:rPr lang="nl-NL" dirty="0" smtClean="0"/>
              <a:t>Leeftijd: 	Volwassen</a:t>
            </a:r>
          </a:p>
          <a:p>
            <a:pPr marL="0" indent="0">
              <a:buNone/>
            </a:pPr>
            <a:r>
              <a:rPr lang="nl-NL" dirty="0" smtClean="0"/>
              <a:t>Status:	Overgewicht</a:t>
            </a:r>
            <a:br>
              <a:rPr lang="nl-NL" dirty="0" smtClean="0"/>
            </a:br>
            <a:r>
              <a:rPr lang="nl-NL" dirty="0" smtClean="0"/>
              <a:t>Kilo:		36 kilo (streefgewicht: 30 kilo)</a:t>
            </a:r>
          </a:p>
          <a:p>
            <a:pPr marL="0" indent="0">
              <a:buNone/>
            </a:pPr>
            <a:endParaRPr lang="nl-NL" dirty="0"/>
          </a:p>
          <a:p>
            <a:pPr marL="0" indent="0">
              <a:buNone/>
            </a:pPr>
            <a:r>
              <a:rPr lang="nl-NL" dirty="0" smtClean="0"/>
              <a:t>Stap 1: Bereken de energiebehoefte (REB en DEB) van deze hond</a:t>
            </a:r>
          </a:p>
          <a:p>
            <a:pPr marL="0" indent="0">
              <a:buNone/>
            </a:pPr>
            <a:r>
              <a:rPr lang="nl-NL" dirty="0" smtClean="0"/>
              <a:t>REB= 30*30+70 =970</a:t>
            </a:r>
            <a:br>
              <a:rPr lang="nl-NL" dirty="0" smtClean="0"/>
            </a:br>
            <a:r>
              <a:rPr lang="nl-NL" dirty="0" smtClean="0"/>
              <a:t>DEB = 970 * 1,4 = 1358 kcal per dag nodig</a:t>
            </a:r>
            <a:endParaRPr lang="nl-NL" dirty="0"/>
          </a:p>
        </p:txBody>
      </p:sp>
      <p:sp>
        <p:nvSpPr>
          <p:cNvPr id="4" name="Rechthoek 3"/>
          <p:cNvSpPr/>
          <p:nvPr/>
        </p:nvSpPr>
        <p:spPr>
          <a:xfrm>
            <a:off x="838199" y="1800665"/>
            <a:ext cx="6490063" cy="25462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74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Verschillende eters</a:t>
            </a:r>
            <a:endParaRPr lang="nl-NL" b="1" dirty="0">
              <a:solidFill>
                <a:schemeClr val="tx2"/>
              </a:solidFill>
            </a:endParaRPr>
          </a:p>
        </p:txBody>
      </p:sp>
      <p:sp>
        <p:nvSpPr>
          <p:cNvPr id="3" name="Tijdelijke aanduiding voor inhoud 2"/>
          <p:cNvSpPr>
            <a:spLocks noGrp="1"/>
          </p:cNvSpPr>
          <p:nvPr>
            <p:ph idx="1"/>
          </p:nvPr>
        </p:nvSpPr>
        <p:spPr>
          <a:xfrm>
            <a:off x="838200" y="1799360"/>
            <a:ext cx="10515600" cy="4351338"/>
          </a:xfrm>
        </p:spPr>
        <p:txBody>
          <a:bodyPr>
            <a:normAutofit/>
          </a:bodyPr>
          <a:lstStyle/>
          <a:p>
            <a:r>
              <a:rPr lang="nl-NL" dirty="0" smtClean="0"/>
              <a:t>Welke hadden we ook alweer?</a:t>
            </a:r>
          </a:p>
          <a:p>
            <a:pPr lvl="1"/>
            <a:r>
              <a:rPr lang="nl-NL" dirty="0" smtClean="0"/>
              <a:t>Herbivoren</a:t>
            </a:r>
          </a:p>
          <a:p>
            <a:pPr lvl="1"/>
            <a:r>
              <a:rPr lang="nl-NL" dirty="0" smtClean="0"/>
              <a:t>Carnivoren </a:t>
            </a:r>
          </a:p>
          <a:p>
            <a:pPr lvl="1"/>
            <a:r>
              <a:rPr lang="nl-NL" dirty="0" smtClean="0"/>
              <a:t>Omnivoren</a:t>
            </a:r>
          </a:p>
          <a:p>
            <a:endParaRPr lang="nl-NL" dirty="0" smtClean="0"/>
          </a:p>
          <a:p>
            <a:r>
              <a:rPr lang="nl-NL" dirty="0" smtClean="0"/>
              <a:t>Ook andere indelingen zijn mogelijk, bijvoorbeeld de indeling op spijsvertering:</a:t>
            </a:r>
          </a:p>
          <a:p>
            <a:pPr lvl="1"/>
            <a:r>
              <a:rPr lang="nl-NL" dirty="0" err="1" smtClean="0"/>
              <a:t>Eénmagige</a:t>
            </a:r>
            <a:r>
              <a:rPr lang="nl-NL" dirty="0" smtClean="0"/>
              <a:t> </a:t>
            </a:r>
            <a:r>
              <a:rPr lang="nl-NL" dirty="0" err="1" smtClean="0"/>
              <a:t>verteerders</a:t>
            </a:r>
            <a:endParaRPr lang="nl-NL" dirty="0" smtClean="0"/>
          </a:p>
          <a:p>
            <a:pPr lvl="1"/>
            <a:r>
              <a:rPr lang="nl-NL" dirty="0" smtClean="0"/>
              <a:t>Vogels</a:t>
            </a:r>
          </a:p>
          <a:p>
            <a:pPr lvl="1"/>
            <a:r>
              <a:rPr lang="nl-NL" dirty="0" smtClean="0"/>
              <a:t>Herkauwers</a:t>
            </a:r>
          </a:p>
          <a:p>
            <a:pPr lvl="1"/>
            <a:r>
              <a:rPr lang="nl-NL" dirty="0" err="1" smtClean="0"/>
              <a:t>Achterdarmverteerders</a:t>
            </a: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1" y="1415771"/>
            <a:ext cx="5820046" cy="2253747"/>
          </a:xfrm>
          <a:prstGeom prst="rect">
            <a:avLst/>
          </a:prstGeom>
        </p:spPr>
      </p:pic>
    </p:spTree>
    <p:extLst>
      <p:ext uri="{BB962C8B-B14F-4D97-AF65-F5344CB8AC3E}">
        <p14:creationId xmlns:p14="http://schemas.microsoft.com/office/powerpoint/2010/main" val="8965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489166" y="38046"/>
            <a:ext cx="9366068" cy="6673323"/>
          </a:xfrm>
          <a:prstGeom prst="rect">
            <a:avLst/>
          </a:prstGeom>
        </p:spPr>
      </p:pic>
    </p:spTree>
    <p:extLst>
      <p:ext uri="{BB962C8B-B14F-4D97-AF65-F5344CB8AC3E}">
        <p14:creationId xmlns:p14="http://schemas.microsoft.com/office/powerpoint/2010/main" val="1198882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2"/>
                </a:solidFill>
              </a:rPr>
              <a:t>Berekening klassikaal</a:t>
            </a:r>
            <a:endParaRPr lang="nl-NL" dirty="0"/>
          </a:p>
        </p:txBody>
      </p:sp>
      <p:sp>
        <p:nvSpPr>
          <p:cNvPr id="3" name="Tijdelijke aanduiding voor inhoud 2"/>
          <p:cNvSpPr>
            <a:spLocks noGrp="1"/>
          </p:cNvSpPr>
          <p:nvPr>
            <p:ph idx="1"/>
          </p:nvPr>
        </p:nvSpPr>
        <p:spPr>
          <a:xfrm>
            <a:off x="629194" y="1690688"/>
            <a:ext cx="10515600" cy="4351338"/>
          </a:xfrm>
        </p:spPr>
        <p:txBody>
          <a:bodyPr/>
          <a:lstStyle/>
          <a:p>
            <a:pPr marL="0" indent="0">
              <a:buNone/>
            </a:pPr>
            <a:r>
              <a:rPr lang="nl-NL" dirty="0" smtClean="0"/>
              <a:t>Voeding:	</a:t>
            </a:r>
            <a:r>
              <a:rPr lang="nl-NL" dirty="0" err="1" smtClean="0"/>
              <a:t>Jarco</a:t>
            </a:r>
            <a:r>
              <a:rPr lang="nl-NL" dirty="0" smtClean="0"/>
              <a:t> Adult Light Kip/rijst	</a:t>
            </a:r>
          </a:p>
          <a:p>
            <a:pPr marL="0" indent="0">
              <a:buNone/>
            </a:pPr>
            <a:endParaRPr lang="nl-NL" dirty="0"/>
          </a:p>
          <a:p>
            <a:pPr marL="514350" indent="-514350">
              <a:buAutoNum type="arabicPeriod"/>
            </a:pPr>
            <a:r>
              <a:rPr lang="nl-NL" dirty="0" smtClean="0"/>
              <a:t>Wat voor een voeding is dit?</a:t>
            </a:r>
          </a:p>
          <a:p>
            <a:pPr marL="514350" indent="-514350">
              <a:buAutoNum type="arabicPeriod"/>
            </a:pPr>
            <a:r>
              <a:rPr lang="nl-NL" dirty="0" smtClean="0"/>
              <a:t>Bereken de energiehoeveelheid in dit voer.</a:t>
            </a:r>
          </a:p>
          <a:p>
            <a:pPr marL="514350" indent="-514350">
              <a:buAutoNum type="arabicPeriod"/>
            </a:pPr>
            <a:endParaRPr lang="nl-NL" dirty="0"/>
          </a:p>
          <a:p>
            <a:pPr marL="971550" lvl="1" indent="-514350">
              <a:buAutoNum type="arabicPeriod"/>
            </a:pPr>
            <a:endParaRPr lang="nl-NL" dirty="0"/>
          </a:p>
        </p:txBody>
      </p:sp>
      <p:graphicFrame>
        <p:nvGraphicFramePr>
          <p:cNvPr id="4" name="Tabel 3"/>
          <p:cNvGraphicFramePr>
            <a:graphicFrameLocks noGrp="1"/>
          </p:cNvGraphicFramePr>
          <p:nvPr>
            <p:extLst/>
          </p:nvPr>
        </p:nvGraphicFramePr>
        <p:xfrm>
          <a:off x="1822994" y="3735177"/>
          <a:ext cx="8128000" cy="29667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415677377"/>
                    </a:ext>
                  </a:extLst>
                </a:gridCol>
                <a:gridCol w="4064000">
                  <a:extLst>
                    <a:ext uri="{9D8B030D-6E8A-4147-A177-3AD203B41FA5}">
                      <a16:colId xmlns:a16="http://schemas.microsoft.com/office/drawing/2014/main" val="1814032004"/>
                    </a:ext>
                  </a:extLst>
                </a:gridCol>
              </a:tblGrid>
              <a:tr h="370840">
                <a:tc>
                  <a:txBody>
                    <a:bodyPr/>
                    <a:lstStyle/>
                    <a:p>
                      <a:r>
                        <a:rPr lang="nl-NL" dirty="0" smtClean="0"/>
                        <a:t>Voedingstoffen</a:t>
                      </a:r>
                      <a:endParaRPr lang="nl-NL" dirty="0"/>
                    </a:p>
                  </a:txBody>
                  <a:tcPr/>
                </a:tc>
                <a:tc>
                  <a:txBody>
                    <a:bodyPr/>
                    <a:lstStyle/>
                    <a:p>
                      <a:r>
                        <a:rPr lang="nl-NL" dirty="0" smtClean="0"/>
                        <a:t>Percentage in Voeding</a:t>
                      </a:r>
                      <a:endParaRPr lang="nl-NL" dirty="0"/>
                    </a:p>
                  </a:txBody>
                  <a:tcPr/>
                </a:tc>
                <a:extLst>
                  <a:ext uri="{0D108BD9-81ED-4DB2-BD59-A6C34878D82A}">
                    <a16:rowId xmlns:a16="http://schemas.microsoft.com/office/drawing/2014/main" val="1728999484"/>
                  </a:ext>
                </a:extLst>
              </a:tr>
              <a:tr h="370840">
                <a:tc>
                  <a:txBody>
                    <a:bodyPr/>
                    <a:lstStyle/>
                    <a:p>
                      <a:r>
                        <a:rPr lang="nl-NL" dirty="0" smtClean="0"/>
                        <a:t>Ruw</a:t>
                      </a:r>
                      <a:r>
                        <a:rPr lang="nl-NL" baseline="0" dirty="0" smtClean="0"/>
                        <a:t> eiwit</a:t>
                      </a:r>
                      <a:endParaRPr lang="nl-NL" dirty="0"/>
                    </a:p>
                  </a:txBody>
                  <a:tcPr/>
                </a:tc>
                <a:tc>
                  <a:txBody>
                    <a:bodyPr/>
                    <a:lstStyle/>
                    <a:p>
                      <a:r>
                        <a:rPr lang="nl-NL" dirty="0" smtClean="0"/>
                        <a:t>20%</a:t>
                      </a:r>
                      <a:endParaRPr lang="nl-NL" dirty="0"/>
                    </a:p>
                  </a:txBody>
                  <a:tcPr/>
                </a:tc>
                <a:extLst>
                  <a:ext uri="{0D108BD9-81ED-4DB2-BD59-A6C34878D82A}">
                    <a16:rowId xmlns:a16="http://schemas.microsoft.com/office/drawing/2014/main" val="2368084873"/>
                  </a:ext>
                </a:extLst>
              </a:tr>
              <a:tr h="370840">
                <a:tc>
                  <a:txBody>
                    <a:bodyPr/>
                    <a:lstStyle/>
                    <a:p>
                      <a:r>
                        <a:rPr lang="nl-NL" dirty="0" smtClean="0"/>
                        <a:t>Ruw</a:t>
                      </a:r>
                      <a:r>
                        <a:rPr lang="nl-NL" baseline="0" dirty="0" smtClean="0"/>
                        <a:t> vet</a:t>
                      </a:r>
                      <a:endParaRPr lang="nl-NL" dirty="0"/>
                    </a:p>
                  </a:txBody>
                  <a:tcPr/>
                </a:tc>
                <a:tc>
                  <a:txBody>
                    <a:bodyPr/>
                    <a:lstStyle/>
                    <a:p>
                      <a:r>
                        <a:rPr lang="nl-NL" dirty="0" smtClean="0"/>
                        <a:t>8%</a:t>
                      </a:r>
                      <a:endParaRPr lang="nl-NL" dirty="0"/>
                    </a:p>
                  </a:txBody>
                  <a:tcPr/>
                </a:tc>
                <a:extLst>
                  <a:ext uri="{0D108BD9-81ED-4DB2-BD59-A6C34878D82A}">
                    <a16:rowId xmlns:a16="http://schemas.microsoft.com/office/drawing/2014/main" val="994611044"/>
                  </a:ext>
                </a:extLst>
              </a:tr>
              <a:tr h="370840">
                <a:tc>
                  <a:txBody>
                    <a:bodyPr/>
                    <a:lstStyle/>
                    <a:p>
                      <a:r>
                        <a:rPr lang="nl-NL" dirty="0" smtClean="0"/>
                        <a:t>Ruwe celstof</a:t>
                      </a:r>
                      <a:endParaRPr lang="nl-NL" dirty="0"/>
                    </a:p>
                  </a:txBody>
                  <a:tcPr/>
                </a:tc>
                <a:tc>
                  <a:txBody>
                    <a:bodyPr/>
                    <a:lstStyle/>
                    <a:p>
                      <a:r>
                        <a:rPr lang="nl-NL" dirty="0" smtClean="0"/>
                        <a:t>4,5%</a:t>
                      </a:r>
                      <a:endParaRPr lang="nl-NL" dirty="0"/>
                    </a:p>
                  </a:txBody>
                  <a:tcPr/>
                </a:tc>
                <a:extLst>
                  <a:ext uri="{0D108BD9-81ED-4DB2-BD59-A6C34878D82A}">
                    <a16:rowId xmlns:a16="http://schemas.microsoft.com/office/drawing/2014/main" val="3406554289"/>
                  </a:ext>
                </a:extLst>
              </a:tr>
              <a:tr h="370840">
                <a:tc>
                  <a:txBody>
                    <a:bodyPr/>
                    <a:lstStyle/>
                    <a:p>
                      <a:r>
                        <a:rPr lang="nl-NL" dirty="0" smtClean="0"/>
                        <a:t>Ruw</a:t>
                      </a:r>
                      <a:r>
                        <a:rPr lang="nl-NL" baseline="0" dirty="0" smtClean="0"/>
                        <a:t> as (+</a:t>
                      </a:r>
                      <a:r>
                        <a:rPr lang="nl-NL" baseline="0" dirty="0" err="1" smtClean="0"/>
                        <a:t>calcium+fosfor</a:t>
                      </a:r>
                      <a:r>
                        <a:rPr lang="nl-NL" baseline="0" dirty="0" smtClean="0"/>
                        <a:t>)</a:t>
                      </a:r>
                      <a:endParaRPr lang="nl-NL" dirty="0"/>
                    </a:p>
                  </a:txBody>
                  <a:tcPr/>
                </a:tc>
                <a:tc>
                  <a:txBody>
                    <a:bodyPr/>
                    <a:lstStyle/>
                    <a:p>
                      <a:r>
                        <a:rPr lang="nl-NL" dirty="0" smtClean="0"/>
                        <a:t>4,5 % + 0,85% +0,75%</a:t>
                      </a:r>
                      <a:endParaRPr lang="nl-NL" dirty="0"/>
                    </a:p>
                  </a:txBody>
                  <a:tcPr/>
                </a:tc>
                <a:extLst>
                  <a:ext uri="{0D108BD9-81ED-4DB2-BD59-A6C34878D82A}">
                    <a16:rowId xmlns:a16="http://schemas.microsoft.com/office/drawing/2014/main" val="2146676737"/>
                  </a:ext>
                </a:extLst>
              </a:tr>
              <a:tr h="370840">
                <a:tc>
                  <a:txBody>
                    <a:bodyPr/>
                    <a:lstStyle/>
                    <a:p>
                      <a:r>
                        <a:rPr lang="nl-NL" dirty="0" smtClean="0"/>
                        <a:t>Vocht</a:t>
                      </a:r>
                      <a:endParaRPr lang="nl-NL" dirty="0"/>
                    </a:p>
                  </a:txBody>
                  <a:tcPr/>
                </a:tc>
                <a:tc>
                  <a:txBody>
                    <a:bodyPr/>
                    <a:lstStyle/>
                    <a:p>
                      <a:r>
                        <a:rPr lang="nl-NL" dirty="0" smtClean="0"/>
                        <a:t>10%</a:t>
                      </a:r>
                      <a:endParaRPr lang="nl-NL" dirty="0"/>
                    </a:p>
                  </a:txBody>
                  <a:tcPr/>
                </a:tc>
                <a:extLst>
                  <a:ext uri="{0D108BD9-81ED-4DB2-BD59-A6C34878D82A}">
                    <a16:rowId xmlns:a16="http://schemas.microsoft.com/office/drawing/2014/main" val="363565965"/>
                  </a:ext>
                </a:extLst>
              </a:tr>
              <a:tr h="370840">
                <a:tc>
                  <a:txBody>
                    <a:bodyPr/>
                    <a:lstStyle/>
                    <a:p>
                      <a:r>
                        <a:rPr lang="nl-NL" b="1" dirty="0" smtClean="0"/>
                        <a:t>Totaal</a:t>
                      </a:r>
                      <a:r>
                        <a:rPr lang="nl-NL" b="1" baseline="0" dirty="0" smtClean="0"/>
                        <a:t> bovenstaand:</a:t>
                      </a:r>
                      <a:endParaRPr lang="nl-NL" b="1" dirty="0"/>
                    </a:p>
                  </a:txBody>
                  <a:tcPr/>
                </a:tc>
                <a:tc>
                  <a:txBody>
                    <a:bodyPr/>
                    <a:lstStyle/>
                    <a:p>
                      <a:r>
                        <a:rPr lang="nl-NL" b="1" dirty="0" smtClean="0"/>
                        <a:t>48,6%</a:t>
                      </a:r>
                      <a:endParaRPr lang="nl-NL" b="1" dirty="0"/>
                    </a:p>
                  </a:txBody>
                  <a:tcPr/>
                </a:tc>
                <a:extLst>
                  <a:ext uri="{0D108BD9-81ED-4DB2-BD59-A6C34878D82A}">
                    <a16:rowId xmlns:a16="http://schemas.microsoft.com/office/drawing/2014/main" val="482524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Koolhydraten</a:t>
                      </a:r>
                      <a:endParaRPr lang="nl-NL" dirty="0"/>
                    </a:p>
                  </a:txBody>
                  <a:tcPr/>
                </a:tc>
                <a:tc>
                  <a:txBody>
                    <a:bodyPr/>
                    <a:lstStyle/>
                    <a:p>
                      <a:r>
                        <a:rPr lang="nl-NL" dirty="0" smtClean="0"/>
                        <a:t>100 – 48,6% = 51,4%</a:t>
                      </a:r>
                      <a:endParaRPr lang="nl-NL" dirty="0"/>
                    </a:p>
                  </a:txBody>
                  <a:tcPr/>
                </a:tc>
                <a:extLst>
                  <a:ext uri="{0D108BD9-81ED-4DB2-BD59-A6C34878D82A}">
                    <a16:rowId xmlns:a16="http://schemas.microsoft.com/office/drawing/2014/main" val="2762213512"/>
                  </a:ext>
                </a:extLst>
              </a:tr>
            </a:tbl>
          </a:graphicData>
        </a:graphic>
      </p:graphicFrame>
      <p:sp>
        <p:nvSpPr>
          <p:cNvPr id="5" name="Rechthoek 4"/>
          <p:cNvSpPr/>
          <p:nvPr/>
        </p:nvSpPr>
        <p:spPr>
          <a:xfrm>
            <a:off x="5886994" y="4079460"/>
            <a:ext cx="4064000" cy="340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hthoek 5"/>
          <p:cNvSpPr/>
          <p:nvPr/>
        </p:nvSpPr>
        <p:spPr>
          <a:xfrm>
            <a:off x="5886994" y="4462982"/>
            <a:ext cx="4064000" cy="340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hoek 6"/>
          <p:cNvSpPr/>
          <p:nvPr/>
        </p:nvSpPr>
        <p:spPr>
          <a:xfrm>
            <a:off x="5886994" y="4846504"/>
            <a:ext cx="4064000" cy="340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hthoek 7"/>
          <p:cNvSpPr/>
          <p:nvPr/>
        </p:nvSpPr>
        <p:spPr>
          <a:xfrm>
            <a:off x="5886994" y="5218537"/>
            <a:ext cx="4064000" cy="340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hoek 8"/>
          <p:cNvSpPr/>
          <p:nvPr/>
        </p:nvSpPr>
        <p:spPr>
          <a:xfrm>
            <a:off x="5886994" y="5590570"/>
            <a:ext cx="4064000" cy="340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hoek 9"/>
          <p:cNvSpPr/>
          <p:nvPr/>
        </p:nvSpPr>
        <p:spPr>
          <a:xfrm>
            <a:off x="5886994" y="5962603"/>
            <a:ext cx="4064000" cy="340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hthoek 10"/>
          <p:cNvSpPr/>
          <p:nvPr/>
        </p:nvSpPr>
        <p:spPr>
          <a:xfrm>
            <a:off x="5886994" y="6366870"/>
            <a:ext cx="4064000" cy="340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hthoek 11"/>
          <p:cNvSpPr/>
          <p:nvPr/>
        </p:nvSpPr>
        <p:spPr>
          <a:xfrm>
            <a:off x="561703" y="1690688"/>
            <a:ext cx="6126480" cy="529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a:blip r:embed="rId2"/>
          <a:stretch>
            <a:fillRect/>
          </a:stretch>
        </p:blipFill>
        <p:spPr>
          <a:xfrm>
            <a:off x="9950994" y="365125"/>
            <a:ext cx="1714500" cy="2857500"/>
          </a:xfrm>
          <a:prstGeom prst="rect">
            <a:avLst/>
          </a:prstGeom>
        </p:spPr>
      </p:pic>
      <p:sp>
        <p:nvSpPr>
          <p:cNvPr id="14" name="Rechthoek 13"/>
          <p:cNvSpPr/>
          <p:nvPr/>
        </p:nvSpPr>
        <p:spPr>
          <a:xfrm>
            <a:off x="739139" y="3579074"/>
            <a:ext cx="10295709" cy="3122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hthoek 14"/>
          <p:cNvSpPr/>
          <p:nvPr/>
        </p:nvSpPr>
        <p:spPr>
          <a:xfrm>
            <a:off x="838200" y="3579074"/>
            <a:ext cx="10196648" cy="3278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8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nvPr>
        </p:nvGraphicFramePr>
        <p:xfrm>
          <a:off x="715851" y="1820705"/>
          <a:ext cx="11009983" cy="4213420"/>
        </p:xfrm>
        <a:graphic>
          <a:graphicData uri="http://schemas.openxmlformats.org/drawingml/2006/table">
            <a:tbl>
              <a:tblPr firstRow="1" bandRow="1">
                <a:tableStyleId>{5C22544A-7EE6-4342-B048-85BDC9FD1C3A}</a:tableStyleId>
              </a:tblPr>
              <a:tblGrid>
                <a:gridCol w="2603913">
                  <a:extLst>
                    <a:ext uri="{9D8B030D-6E8A-4147-A177-3AD203B41FA5}">
                      <a16:colId xmlns:a16="http://schemas.microsoft.com/office/drawing/2014/main" val="3415677377"/>
                    </a:ext>
                  </a:extLst>
                </a:gridCol>
                <a:gridCol w="2653571">
                  <a:extLst>
                    <a:ext uri="{9D8B030D-6E8A-4147-A177-3AD203B41FA5}">
                      <a16:colId xmlns:a16="http://schemas.microsoft.com/office/drawing/2014/main" val="1814032004"/>
                    </a:ext>
                  </a:extLst>
                </a:gridCol>
                <a:gridCol w="2991371">
                  <a:extLst>
                    <a:ext uri="{9D8B030D-6E8A-4147-A177-3AD203B41FA5}">
                      <a16:colId xmlns:a16="http://schemas.microsoft.com/office/drawing/2014/main" val="727403396"/>
                    </a:ext>
                  </a:extLst>
                </a:gridCol>
                <a:gridCol w="2761128">
                  <a:extLst>
                    <a:ext uri="{9D8B030D-6E8A-4147-A177-3AD203B41FA5}">
                      <a16:colId xmlns:a16="http://schemas.microsoft.com/office/drawing/2014/main" val="2422942249"/>
                    </a:ext>
                  </a:extLst>
                </a:gridCol>
              </a:tblGrid>
              <a:tr h="492189">
                <a:tc>
                  <a:txBody>
                    <a:bodyPr/>
                    <a:lstStyle/>
                    <a:p>
                      <a:r>
                        <a:rPr lang="nl-NL" sz="2000" dirty="0" smtClean="0"/>
                        <a:t>Voedingstoffen</a:t>
                      </a:r>
                      <a:endParaRPr lang="nl-NL" sz="2000" dirty="0"/>
                    </a:p>
                  </a:txBody>
                  <a:tcPr/>
                </a:tc>
                <a:tc>
                  <a:txBody>
                    <a:bodyPr/>
                    <a:lstStyle/>
                    <a:p>
                      <a:r>
                        <a:rPr lang="nl-NL" sz="2000" dirty="0" smtClean="0"/>
                        <a:t>Percentage in Voeding</a:t>
                      </a:r>
                      <a:endParaRPr lang="nl-NL" sz="2000" dirty="0"/>
                    </a:p>
                  </a:txBody>
                  <a:tcPr/>
                </a:tc>
                <a:tc>
                  <a:txBody>
                    <a:bodyPr/>
                    <a:lstStyle/>
                    <a:p>
                      <a:r>
                        <a:rPr lang="nl-NL" sz="2000" dirty="0" smtClean="0"/>
                        <a:t>Kcal</a:t>
                      </a:r>
                      <a:r>
                        <a:rPr lang="nl-NL" sz="2000" baseline="0" dirty="0" smtClean="0"/>
                        <a:t> per gram Voedingstof</a:t>
                      </a:r>
                      <a:endParaRPr lang="nl-NL" sz="2000" dirty="0"/>
                    </a:p>
                  </a:txBody>
                  <a:tcPr/>
                </a:tc>
                <a:tc>
                  <a:txBody>
                    <a:bodyPr/>
                    <a:lstStyle/>
                    <a:p>
                      <a:r>
                        <a:rPr lang="nl-NL" sz="2000" dirty="0" smtClean="0"/>
                        <a:t>Kcal ME per</a:t>
                      </a:r>
                      <a:r>
                        <a:rPr lang="nl-NL" sz="2000" baseline="0" dirty="0" smtClean="0"/>
                        <a:t> 100 gram</a:t>
                      </a:r>
                      <a:endParaRPr lang="nl-NL" sz="2000" dirty="0"/>
                    </a:p>
                  </a:txBody>
                  <a:tcPr/>
                </a:tc>
                <a:extLst>
                  <a:ext uri="{0D108BD9-81ED-4DB2-BD59-A6C34878D82A}">
                    <a16:rowId xmlns:a16="http://schemas.microsoft.com/office/drawing/2014/main" val="1728999484"/>
                  </a:ext>
                </a:extLst>
              </a:tr>
              <a:tr h="396955">
                <a:tc>
                  <a:txBody>
                    <a:bodyPr/>
                    <a:lstStyle/>
                    <a:p>
                      <a:r>
                        <a:rPr lang="nl-NL" dirty="0" smtClean="0"/>
                        <a:t>Ruw</a:t>
                      </a:r>
                      <a:r>
                        <a:rPr lang="nl-NL" baseline="0" dirty="0" smtClean="0"/>
                        <a:t> eiwit</a:t>
                      </a:r>
                      <a:endParaRPr lang="nl-NL" dirty="0"/>
                    </a:p>
                  </a:txBody>
                  <a:tcPr/>
                </a:tc>
                <a:tc>
                  <a:txBody>
                    <a:bodyPr/>
                    <a:lstStyle/>
                    <a:p>
                      <a:r>
                        <a:rPr lang="nl-NL" dirty="0" smtClean="0"/>
                        <a:t>20%</a:t>
                      </a:r>
                      <a:endParaRPr lang="nl-NL" dirty="0"/>
                    </a:p>
                  </a:txBody>
                  <a:tcPr/>
                </a:tc>
                <a:tc>
                  <a:txBody>
                    <a:bodyPr/>
                    <a:lstStyle/>
                    <a:p>
                      <a:r>
                        <a:rPr lang="nl-NL" dirty="0" smtClean="0"/>
                        <a:t>20% x</a:t>
                      </a:r>
                      <a:r>
                        <a:rPr lang="nl-NL" baseline="0" dirty="0" smtClean="0"/>
                        <a:t> 3,5 </a:t>
                      </a:r>
                      <a:endParaRPr lang="nl-NL" dirty="0"/>
                    </a:p>
                  </a:txBody>
                  <a:tcPr/>
                </a:tc>
                <a:tc>
                  <a:txBody>
                    <a:bodyPr/>
                    <a:lstStyle/>
                    <a:p>
                      <a:r>
                        <a:rPr lang="nl-NL" dirty="0" smtClean="0"/>
                        <a:t>70</a:t>
                      </a:r>
                      <a:endParaRPr lang="nl-NL" dirty="0"/>
                    </a:p>
                  </a:txBody>
                  <a:tcPr/>
                </a:tc>
                <a:extLst>
                  <a:ext uri="{0D108BD9-81ED-4DB2-BD59-A6C34878D82A}">
                    <a16:rowId xmlns:a16="http://schemas.microsoft.com/office/drawing/2014/main" val="2368084873"/>
                  </a:ext>
                </a:extLst>
              </a:tr>
              <a:tr h="396955">
                <a:tc>
                  <a:txBody>
                    <a:bodyPr/>
                    <a:lstStyle/>
                    <a:p>
                      <a:r>
                        <a:rPr lang="nl-NL" dirty="0" smtClean="0"/>
                        <a:t>Ruw</a:t>
                      </a:r>
                      <a:r>
                        <a:rPr lang="nl-NL" baseline="0" dirty="0" smtClean="0"/>
                        <a:t> vet</a:t>
                      </a:r>
                      <a:endParaRPr lang="nl-NL" dirty="0"/>
                    </a:p>
                  </a:txBody>
                  <a:tcPr/>
                </a:tc>
                <a:tc>
                  <a:txBody>
                    <a:bodyPr/>
                    <a:lstStyle/>
                    <a:p>
                      <a:r>
                        <a:rPr lang="nl-NL" dirty="0" smtClean="0"/>
                        <a:t>8%</a:t>
                      </a:r>
                      <a:endParaRPr lang="nl-NL" dirty="0"/>
                    </a:p>
                  </a:txBody>
                  <a:tcPr/>
                </a:tc>
                <a:tc>
                  <a:txBody>
                    <a:bodyPr/>
                    <a:lstStyle/>
                    <a:p>
                      <a:r>
                        <a:rPr lang="nl-NL" dirty="0" smtClean="0"/>
                        <a:t>8%</a:t>
                      </a:r>
                      <a:r>
                        <a:rPr lang="nl-NL" baseline="0" dirty="0" smtClean="0"/>
                        <a:t> x 8,7</a:t>
                      </a:r>
                      <a:endParaRPr lang="nl-NL" dirty="0"/>
                    </a:p>
                  </a:txBody>
                  <a:tcPr/>
                </a:tc>
                <a:tc>
                  <a:txBody>
                    <a:bodyPr/>
                    <a:lstStyle/>
                    <a:p>
                      <a:r>
                        <a:rPr lang="nl-NL" dirty="0" smtClean="0"/>
                        <a:t>69,6</a:t>
                      </a:r>
                      <a:endParaRPr lang="nl-NL" dirty="0"/>
                    </a:p>
                  </a:txBody>
                  <a:tcPr/>
                </a:tc>
                <a:extLst>
                  <a:ext uri="{0D108BD9-81ED-4DB2-BD59-A6C34878D82A}">
                    <a16:rowId xmlns:a16="http://schemas.microsoft.com/office/drawing/2014/main" val="994611044"/>
                  </a:ext>
                </a:extLst>
              </a:tr>
              <a:tr h="396955">
                <a:tc>
                  <a:txBody>
                    <a:bodyPr/>
                    <a:lstStyle/>
                    <a:p>
                      <a:r>
                        <a:rPr lang="nl-NL" dirty="0" smtClean="0"/>
                        <a:t>Ruwe celstof</a:t>
                      </a:r>
                      <a:endParaRPr lang="nl-NL" dirty="0"/>
                    </a:p>
                  </a:txBody>
                  <a:tcPr/>
                </a:tc>
                <a:tc>
                  <a:txBody>
                    <a:bodyPr/>
                    <a:lstStyle/>
                    <a:p>
                      <a:r>
                        <a:rPr lang="nl-NL" dirty="0" smtClean="0"/>
                        <a:t>4,5%</a:t>
                      </a:r>
                      <a:endParaRPr lang="nl-NL" dirty="0"/>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3406554289"/>
                  </a:ext>
                </a:extLst>
              </a:tr>
              <a:tr h="738598">
                <a:tc>
                  <a:txBody>
                    <a:bodyPr/>
                    <a:lstStyle/>
                    <a:p>
                      <a:r>
                        <a:rPr lang="nl-NL" dirty="0" smtClean="0"/>
                        <a:t>Ruw</a:t>
                      </a:r>
                      <a:r>
                        <a:rPr lang="nl-NL" baseline="0" dirty="0" smtClean="0"/>
                        <a:t> as (+</a:t>
                      </a:r>
                      <a:r>
                        <a:rPr lang="nl-NL" baseline="0" dirty="0" err="1" smtClean="0"/>
                        <a:t>calcium+fosfor</a:t>
                      </a:r>
                      <a:r>
                        <a:rPr lang="nl-NL" baseline="0" dirty="0" smtClean="0"/>
                        <a:t>)</a:t>
                      </a:r>
                      <a:endParaRPr lang="nl-NL" dirty="0"/>
                    </a:p>
                  </a:txBody>
                  <a:tcPr/>
                </a:tc>
                <a:tc>
                  <a:txBody>
                    <a:bodyPr/>
                    <a:lstStyle/>
                    <a:p>
                      <a:r>
                        <a:rPr lang="nl-NL" dirty="0" smtClean="0"/>
                        <a:t>4,5 % + 0,85% +0,75%</a:t>
                      </a:r>
                      <a:endParaRPr lang="nl-NL" dirty="0"/>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2146676737"/>
                  </a:ext>
                </a:extLst>
              </a:tr>
              <a:tr h="396955">
                <a:tc>
                  <a:txBody>
                    <a:bodyPr/>
                    <a:lstStyle/>
                    <a:p>
                      <a:r>
                        <a:rPr lang="nl-NL" dirty="0" smtClean="0"/>
                        <a:t>Vocht</a:t>
                      </a:r>
                      <a:endParaRPr lang="nl-NL" dirty="0"/>
                    </a:p>
                  </a:txBody>
                  <a:tcPr/>
                </a:tc>
                <a:tc>
                  <a:txBody>
                    <a:bodyPr/>
                    <a:lstStyle/>
                    <a:p>
                      <a:r>
                        <a:rPr lang="nl-NL" dirty="0" smtClean="0"/>
                        <a:t>10%</a:t>
                      </a:r>
                      <a:endParaRPr lang="nl-NL" dirty="0"/>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363565965"/>
                  </a:ext>
                </a:extLst>
              </a:tr>
              <a:tr h="364073">
                <a:tc>
                  <a:txBody>
                    <a:bodyPr/>
                    <a:lstStyle/>
                    <a:p>
                      <a:r>
                        <a:rPr lang="nl-NL" sz="1800" b="0" i="1" dirty="0" smtClean="0"/>
                        <a:t>Totaal</a:t>
                      </a:r>
                      <a:r>
                        <a:rPr lang="nl-NL" sz="1800" b="0" i="1" baseline="0" dirty="0" smtClean="0"/>
                        <a:t> bovenstaand:</a:t>
                      </a:r>
                      <a:endParaRPr lang="nl-NL" sz="1800" b="0" i="1" dirty="0"/>
                    </a:p>
                  </a:txBody>
                  <a:tcPr/>
                </a:tc>
                <a:tc>
                  <a:txBody>
                    <a:bodyPr/>
                    <a:lstStyle/>
                    <a:p>
                      <a:r>
                        <a:rPr lang="nl-NL" sz="1800" b="0" i="1" dirty="0" smtClean="0"/>
                        <a:t>48,6%</a:t>
                      </a:r>
                      <a:endParaRPr lang="nl-NL" sz="1800" b="0" i="1" dirty="0"/>
                    </a:p>
                  </a:txBody>
                  <a:tcPr/>
                </a:tc>
                <a:tc>
                  <a:txBody>
                    <a:bodyPr/>
                    <a:lstStyle/>
                    <a:p>
                      <a:endParaRPr lang="nl-NL" b="1" dirty="0"/>
                    </a:p>
                  </a:txBody>
                  <a:tcPr/>
                </a:tc>
                <a:tc>
                  <a:txBody>
                    <a:bodyPr/>
                    <a:lstStyle/>
                    <a:p>
                      <a:endParaRPr lang="nl-NL" b="1" dirty="0"/>
                    </a:p>
                  </a:txBody>
                  <a:tcPr/>
                </a:tc>
                <a:extLst>
                  <a:ext uri="{0D108BD9-81ED-4DB2-BD59-A6C34878D82A}">
                    <a16:rowId xmlns:a16="http://schemas.microsoft.com/office/drawing/2014/main" val="48252453"/>
                  </a:ext>
                </a:extLst>
              </a:tr>
              <a:tr h="396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Koolhydraten</a:t>
                      </a:r>
                      <a:endParaRPr lang="nl-NL" dirty="0"/>
                    </a:p>
                  </a:txBody>
                  <a:tcPr/>
                </a:tc>
                <a:tc>
                  <a:txBody>
                    <a:bodyPr/>
                    <a:lstStyle/>
                    <a:p>
                      <a:r>
                        <a:rPr lang="nl-NL" dirty="0" smtClean="0"/>
                        <a:t>100% – 48,6% = 51,4%</a:t>
                      </a:r>
                      <a:endParaRPr lang="nl-NL" dirty="0"/>
                    </a:p>
                  </a:txBody>
                  <a:tcPr/>
                </a:tc>
                <a:tc>
                  <a:txBody>
                    <a:bodyPr/>
                    <a:lstStyle/>
                    <a:p>
                      <a:r>
                        <a:rPr lang="nl-NL" dirty="0" smtClean="0"/>
                        <a:t>51,4% x 3,5</a:t>
                      </a:r>
                      <a:endParaRPr lang="nl-NL" dirty="0"/>
                    </a:p>
                  </a:txBody>
                  <a:tcPr/>
                </a:tc>
                <a:tc>
                  <a:txBody>
                    <a:bodyPr/>
                    <a:lstStyle/>
                    <a:p>
                      <a:r>
                        <a:rPr lang="nl-NL" dirty="0" smtClean="0"/>
                        <a:t>179,9</a:t>
                      </a:r>
                      <a:endParaRPr lang="nl-NL" dirty="0"/>
                    </a:p>
                  </a:txBody>
                  <a:tcPr/>
                </a:tc>
                <a:extLst>
                  <a:ext uri="{0D108BD9-81ED-4DB2-BD59-A6C34878D82A}">
                    <a16:rowId xmlns:a16="http://schemas.microsoft.com/office/drawing/2014/main" val="2762213512"/>
                  </a:ext>
                </a:extLst>
              </a:tr>
              <a:tr h="632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Totaal </a:t>
                      </a:r>
                      <a:endParaRPr lang="nl-NL" dirty="0"/>
                    </a:p>
                  </a:txBody>
                  <a:tcPr/>
                </a:tc>
                <a:tc>
                  <a:txBody>
                    <a:bodyPr/>
                    <a:lstStyle/>
                    <a:p>
                      <a:r>
                        <a:rPr lang="nl-NL" dirty="0" smtClean="0"/>
                        <a:t>100%</a:t>
                      </a:r>
                      <a:endParaRPr lang="nl-NL" dirty="0"/>
                    </a:p>
                  </a:txBody>
                  <a:tcPr/>
                </a:tc>
                <a:tc>
                  <a:txBody>
                    <a:bodyPr/>
                    <a:lstStyle/>
                    <a:p>
                      <a:endParaRPr lang="nl-NL" dirty="0"/>
                    </a:p>
                  </a:txBody>
                  <a:tcPr/>
                </a:tc>
                <a:tc>
                  <a:txBody>
                    <a:bodyPr/>
                    <a:lstStyle/>
                    <a:p>
                      <a:r>
                        <a:rPr lang="nl-NL" dirty="0" smtClean="0"/>
                        <a:t>319,5 kcal per 100gram</a:t>
                      </a:r>
                      <a:endParaRPr lang="nl-NL" dirty="0"/>
                    </a:p>
                  </a:txBody>
                  <a:tcPr/>
                </a:tc>
                <a:extLst>
                  <a:ext uri="{0D108BD9-81ED-4DB2-BD59-A6C34878D82A}">
                    <a16:rowId xmlns:a16="http://schemas.microsoft.com/office/drawing/2014/main" val="256076185"/>
                  </a:ext>
                </a:extLst>
              </a:tr>
            </a:tbl>
          </a:graphicData>
        </a:graphic>
      </p:graphicFrame>
      <p:sp>
        <p:nvSpPr>
          <p:cNvPr id="5" name="Rechthoek 4"/>
          <p:cNvSpPr/>
          <p:nvPr/>
        </p:nvSpPr>
        <p:spPr>
          <a:xfrm>
            <a:off x="6004072" y="1820704"/>
            <a:ext cx="2796988" cy="4213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hthoek 5"/>
          <p:cNvSpPr/>
          <p:nvPr/>
        </p:nvSpPr>
        <p:spPr>
          <a:xfrm>
            <a:off x="8801060" y="1820703"/>
            <a:ext cx="2949387" cy="42134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93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Berekening klassikaal</a:t>
            </a:r>
            <a:endParaRPr lang="nl-NL" b="1" dirty="0">
              <a:solidFill>
                <a:schemeClr val="tx2"/>
              </a:solidFill>
            </a:endParaRPr>
          </a:p>
        </p:txBody>
      </p:sp>
      <p:sp>
        <p:nvSpPr>
          <p:cNvPr id="3" name="Tijdelijke aanduiding voor inhoud 2"/>
          <p:cNvSpPr>
            <a:spLocks noGrp="1"/>
          </p:cNvSpPr>
          <p:nvPr>
            <p:ph idx="1"/>
          </p:nvPr>
        </p:nvSpPr>
        <p:spPr/>
        <p:txBody>
          <a:bodyPr>
            <a:normAutofit/>
          </a:bodyPr>
          <a:lstStyle/>
          <a:p>
            <a:r>
              <a:rPr lang="nl-NL" b="1" dirty="0" smtClean="0"/>
              <a:t>Hoeveel voer moet je deze hond dagelijks geven?</a:t>
            </a:r>
          </a:p>
          <a:p>
            <a:endParaRPr lang="nl-NL" dirty="0" smtClean="0"/>
          </a:p>
          <a:p>
            <a:pPr marL="0" indent="0">
              <a:buNone/>
            </a:pPr>
            <a:r>
              <a:rPr lang="nl-NL" dirty="0" smtClean="0"/>
              <a:t>DEB = 1358 kcal per dag</a:t>
            </a:r>
            <a:br>
              <a:rPr lang="nl-NL" dirty="0" smtClean="0"/>
            </a:br>
            <a:r>
              <a:rPr lang="nl-NL" dirty="0" smtClean="0"/>
              <a:t>Energiehoeveelheid in de voeding = 319,5 kcal per 100 gram</a:t>
            </a:r>
          </a:p>
          <a:p>
            <a:pPr marL="0" indent="0">
              <a:buNone/>
            </a:pPr>
            <a:endParaRPr lang="nl-NL" dirty="0"/>
          </a:p>
          <a:p>
            <a:pPr marL="0" indent="0">
              <a:buNone/>
            </a:pPr>
            <a:r>
              <a:rPr lang="nl-NL" dirty="0" smtClean="0"/>
              <a:t>1358 * 100 = 135800 / 319,5 = 425 gram voer per dag</a:t>
            </a:r>
          </a:p>
          <a:p>
            <a:pPr marL="0" indent="0">
              <a:buNone/>
            </a:pPr>
            <a:endParaRPr lang="nl-NL" dirty="0"/>
          </a:p>
          <a:p>
            <a:r>
              <a:rPr lang="nl-NL" b="1" dirty="0" smtClean="0"/>
              <a:t>Wat valt je op aan deze hoeveelheid?</a:t>
            </a:r>
          </a:p>
          <a:p>
            <a:pPr marL="0" indent="0">
              <a:buNone/>
            </a:pPr>
            <a:r>
              <a:rPr lang="nl-NL" dirty="0" smtClean="0"/>
              <a:t>Dit is iets meer dan geadviseerd wordt, het advies is een hoeveelheid tussen de 330 en 410 gram. Mogelijk gebruikt de fabrikant een iets andere formule.</a:t>
            </a:r>
            <a:endParaRPr lang="nl-NL" dirty="0"/>
          </a:p>
        </p:txBody>
      </p:sp>
    </p:spTree>
    <p:extLst>
      <p:ext uri="{BB962C8B-B14F-4D97-AF65-F5344CB8AC3E}">
        <p14:creationId xmlns:p14="http://schemas.microsoft.com/office/powerpoint/2010/main" val="96911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400" b="1" dirty="0" smtClean="0">
                <a:solidFill>
                  <a:schemeClr val="tx2"/>
                </a:solidFill>
              </a:rPr>
              <a:t>Makkelijke (controle) berekening van voerbehoefte</a:t>
            </a:r>
            <a:endParaRPr lang="nl-NL" sz="3400" b="1" dirty="0">
              <a:solidFill>
                <a:schemeClr val="tx2"/>
              </a:solidFill>
            </a:endParaRPr>
          </a:p>
        </p:txBody>
      </p:sp>
      <p:sp>
        <p:nvSpPr>
          <p:cNvPr id="3" name="Tijdelijke aanduiding voor inhoud 2"/>
          <p:cNvSpPr>
            <a:spLocks noGrp="1"/>
          </p:cNvSpPr>
          <p:nvPr>
            <p:ph idx="1"/>
          </p:nvPr>
        </p:nvSpPr>
        <p:spPr/>
        <p:txBody>
          <a:bodyPr>
            <a:normAutofit fontScale="92500" lnSpcReduction="10000"/>
          </a:bodyPr>
          <a:lstStyle/>
          <a:p>
            <a:r>
              <a:rPr lang="nl-NL" dirty="0" smtClean="0">
                <a:solidFill>
                  <a:schemeClr val="tx1"/>
                </a:solidFill>
              </a:rPr>
              <a:t>We hebben nu geoefend met het specifiek berekenen van de voerbehoefte van een hond. Als je wil controleren is er een snelle berekening waarin je je voerbehoefte enigszins kan controleren:</a:t>
            </a:r>
          </a:p>
          <a:p>
            <a:endParaRPr lang="nl-NL" dirty="0">
              <a:solidFill>
                <a:schemeClr val="tx1"/>
              </a:solidFill>
            </a:endParaRPr>
          </a:p>
          <a:p>
            <a:r>
              <a:rPr lang="nl-NL" dirty="0" smtClean="0">
                <a:solidFill>
                  <a:schemeClr val="tx1"/>
                </a:solidFill>
              </a:rPr>
              <a:t>Hierbij bereken je de voedingsbehoefte op basis van het lichaamsgewicht:</a:t>
            </a:r>
          </a:p>
          <a:p>
            <a:pPr lvl="1"/>
            <a:r>
              <a:rPr lang="nl-NL" dirty="0" smtClean="0">
                <a:solidFill>
                  <a:schemeClr val="tx1"/>
                </a:solidFill>
              </a:rPr>
              <a:t>Kleine honden onder de 5 kg is de voerbehoefte 2% van het lichaamsgewicht.</a:t>
            </a:r>
          </a:p>
          <a:p>
            <a:pPr lvl="1"/>
            <a:r>
              <a:rPr lang="nl-NL" dirty="0" smtClean="0">
                <a:solidFill>
                  <a:schemeClr val="tx1"/>
                </a:solidFill>
              </a:rPr>
              <a:t>Middelgrote rassen van ongeveer 15 kg is dit 1,5 % van het lichaamsgewicht.</a:t>
            </a:r>
          </a:p>
          <a:p>
            <a:pPr lvl="1"/>
            <a:r>
              <a:rPr lang="nl-NL" dirty="0" smtClean="0">
                <a:solidFill>
                  <a:schemeClr val="tx1"/>
                </a:solidFill>
              </a:rPr>
              <a:t>Grote rassen van 30 kg of meer is dit 1% van het lichaamsgewicht</a:t>
            </a:r>
          </a:p>
          <a:p>
            <a:pPr lvl="1"/>
            <a:endParaRPr lang="nl-NL" dirty="0">
              <a:solidFill>
                <a:schemeClr val="tx1"/>
              </a:solidFill>
            </a:endParaRPr>
          </a:p>
          <a:p>
            <a:r>
              <a:rPr lang="nl-NL" b="1" dirty="0">
                <a:solidFill>
                  <a:schemeClr val="tx1"/>
                </a:solidFill>
              </a:rPr>
              <a:t>Voorbeeld berekening </a:t>
            </a:r>
            <a:r>
              <a:rPr lang="nl-NL" b="1" dirty="0" smtClean="0">
                <a:solidFill>
                  <a:schemeClr val="tx1"/>
                </a:solidFill>
              </a:rPr>
              <a:t>voerbehoefte:</a:t>
            </a:r>
            <a:endParaRPr lang="nl-NL" b="1" dirty="0">
              <a:solidFill>
                <a:schemeClr val="tx1"/>
              </a:solidFill>
            </a:endParaRPr>
          </a:p>
          <a:p>
            <a:pPr lvl="1"/>
            <a:r>
              <a:rPr lang="nl-NL" dirty="0" smtClean="0">
                <a:solidFill>
                  <a:schemeClr val="tx1"/>
                </a:solidFill>
              </a:rPr>
              <a:t>Bereken voor onze hond van 40 kg, met de bovenstaande methode, wat zijn voerbehoefte is. </a:t>
            </a:r>
            <a:endParaRPr lang="nl-NL" dirty="0">
              <a:solidFill>
                <a:schemeClr val="tx1"/>
              </a:solidFill>
            </a:endParaRPr>
          </a:p>
        </p:txBody>
      </p:sp>
      <p:sp>
        <p:nvSpPr>
          <p:cNvPr id="4" name="Tekstvak 3"/>
          <p:cNvSpPr txBox="1"/>
          <p:nvPr/>
        </p:nvSpPr>
        <p:spPr>
          <a:xfrm>
            <a:off x="9318172" y="4503951"/>
            <a:ext cx="2730137" cy="1015663"/>
          </a:xfrm>
          <a:prstGeom prst="rect">
            <a:avLst/>
          </a:prstGeom>
          <a:noFill/>
        </p:spPr>
        <p:txBody>
          <a:bodyPr wrap="square" rtlCol="0">
            <a:spAutoFit/>
          </a:bodyPr>
          <a:lstStyle/>
          <a:p>
            <a:r>
              <a:rPr lang="nl-NL" sz="2000" b="1" dirty="0" smtClean="0">
                <a:solidFill>
                  <a:schemeClr val="accent6"/>
                </a:solidFill>
              </a:rPr>
              <a:t>Uitwerking voorbeeld:</a:t>
            </a:r>
          </a:p>
          <a:p>
            <a:r>
              <a:rPr lang="nl-NL" sz="2000" dirty="0" smtClean="0">
                <a:solidFill>
                  <a:schemeClr val="accent6"/>
                </a:solidFill>
              </a:rPr>
              <a:t>1% van 40 kg = 0,4 kg </a:t>
            </a:r>
          </a:p>
          <a:p>
            <a:r>
              <a:rPr lang="nl-NL" sz="2000" dirty="0" smtClean="0">
                <a:solidFill>
                  <a:schemeClr val="accent6"/>
                </a:solidFill>
              </a:rPr>
              <a:t>0,4 kg = 400 gram </a:t>
            </a:r>
          </a:p>
        </p:txBody>
      </p:sp>
    </p:spTree>
    <p:extLst>
      <p:ext uri="{BB962C8B-B14F-4D97-AF65-F5344CB8AC3E}">
        <p14:creationId xmlns:p14="http://schemas.microsoft.com/office/powerpoint/2010/main" val="280862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Voedingsverschillen hond &amp; kat</a:t>
            </a:r>
            <a:endParaRPr lang="nl-NL" b="1" dirty="0">
              <a:solidFill>
                <a:schemeClr val="tx2"/>
              </a:solidFill>
            </a:endParaRPr>
          </a:p>
        </p:txBody>
      </p:sp>
      <p:pic>
        <p:nvPicPr>
          <p:cNvPr id="2050" name="Picture 2" descr="Afbeeldingsresultaat voor hond mee e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062" y="1893059"/>
            <a:ext cx="9340048" cy="4130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2074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a:stretch>
            <a:fillRect/>
          </a:stretch>
        </p:blipFill>
        <p:spPr>
          <a:xfrm>
            <a:off x="3314700" y="4913692"/>
            <a:ext cx="2857500" cy="1905000"/>
          </a:xfrm>
          <a:prstGeom prst="rect">
            <a:avLst/>
          </a:prstGeom>
        </p:spPr>
      </p:pic>
      <p:sp>
        <p:nvSpPr>
          <p:cNvPr id="4" name="Titel 3"/>
          <p:cNvSpPr>
            <a:spLocks noGrp="1"/>
          </p:cNvSpPr>
          <p:nvPr>
            <p:ph type="title"/>
          </p:nvPr>
        </p:nvSpPr>
        <p:spPr/>
        <p:txBody>
          <a:bodyPr/>
          <a:lstStyle/>
          <a:p>
            <a:r>
              <a:rPr lang="nl-NL" b="1" dirty="0" smtClean="0">
                <a:solidFill>
                  <a:schemeClr val="tx2"/>
                </a:solidFill>
              </a:rPr>
              <a:t>Verschil eetgedrag hond &amp; Kat</a:t>
            </a:r>
            <a:endParaRPr lang="nl-NL" b="1" dirty="0">
              <a:solidFill>
                <a:schemeClr val="tx2"/>
              </a:solidFill>
            </a:endParaRPr>
          </a:p>
        </p:txBody>
      </p:sp>
      <p:sp>
        <p:nvSpPr>
          <p:cNvPr id="5" name="Tijdelijke aanduiding voor tekst 4"/>
          <p:cNvSpPr>
            <a:spLocks noGrp="1"/>
          </p:cNvSpPr>
          <p:nvPr>
            <p:ph type="body" idx="1"/>
          </p:nvPr>
        </p:nvSpPr>
        <p:spPr/>
        <p:txBody>
          <a:bodyPr>
            <a:normAutofit fontScale="92500" lnSpcReduction="10000"/>
          </a:bodyPr>
          <a:lstStyle/>
          <a:p>
            <a:r>
              <a:rPr lang="nl-NL" sz="3600" dirty="0" smtClean="0"/>
              <a:t>Hond</a:t>
            </a:r>
            <a:endParaRPr lang="nl-NL" sz="3600" dirty="0"/>
          </a:p>
        </p:txBody>
      </p:sp>
      <p:sp>
        <p:nvSpPr>
          <p:cNvPr id="6" name="Tijdelijke aanduiding voor inhoud 5"/>
          <p:cNvSpPr>
            <a:spLocks noGrp="1"/>
          </p:cNvSpPr>
          <p:nvPr>
            <p:ph sz="half" idx="2"/>
          </p:nvPr>
        </p:nvSpPr>
        <p:spPr>
          <a:xfrm>
            <a:off x="839788" y="2505075"/>
            <a:ext cx="7051882" cy="5982942"/>
          </a:xfrm>
        </p:spPr>
        <p:txBody>
          <a:bodyPr>
            <a:normAutofit/>
          </a:bodyPr>
          <a:lstStyle/>
          <a:p>
            <a:r>
              <a:rPr lang="nl-NL" dirty="0" smtClean="0"/>
              <a:t>Adaptieve </a:t>
            </a:r>
            <a:r>
              <a:rPr lang="nl-NL" dirty="0"/>
              <a:t>carnivoor</a:t>
            </a:r>
          </a:p>
          <a:p>
            <a:r>
              <a:rPr lang="nl-NL" dirty="0" smtClean="0"/>
              <a:t>1 </a:t>
            </a:r>
            <a:r>
              <a:rPr lang="nl-NL" dirty="0"/>
              <a:t>tot 3 maaltijden per dag</a:t>
            </a:r>
          </a:p>
          <a:p>
            <a:r>
              <a:rPr lang="nl-NL" dirty="0" smtClean="0"/>
              <a:t>Eet </a:t>
            </a:r>
            <a:r>
              <a:rPr lang="nl-NL" dirty="0"/>
              <a:t>alleen overdag</a:t>
            </a:r>
          </a:p>
          <a:p>
            <a:r>
              <a:rPr lang="nl-NL" dirty="0" smtClean="0"/>
              <a:t>Snelle </a:t>
            </a:r>
            <a:r>
              <a:rPr lang="nl-NL" dirty="0"/>
              <a:t>eter</a:t>
            </a:r>
          </a:p>
          <a:p>
            <a:r>
              <a:rPr lang="nl-NL" dirty="0" smtClean="0"/>
              <a:t>De </a:t>
            </a:r>
            <a:r>
              <a:rPr lang="nl-NL" dirty="0"/>
              <a:t>maaltijd heeft wel </a:t>
            </a:r>
            <a:r>
              <a:rPr lang="nl-NL" dirty="0" smtClean="0"/>
              <a:t>een</a:t>
            </a:r>
            <a:br>
              <a:rPr lang="nl-NL" dirty="0" smtClean="0"/>
            </a:br>
            <a:r>
              <a:rPr lang="nl-NL" dirty="0" smtClean="0"/>
              <a:t>sociale functie</a:t>
            </a:r>
            <a:endParaRPr lang="nl-NL" dirty="0"/>
          </a:p>
        </p:txBody>
      </p:sp>
      <p:sp>
        <p:nvSpPr>
          <p:cNvPr id="7" name="Tijdelijke aanduiding voor tekst 6"/>
          <p:cNvSpPr>
            <a:spLocks noGrp="1"/>
          </p:cNvSpPr>
          <p:nvPr>
            <p:ph type="body" sz="quarter" idx="3"/>
          </p:nvPr>
        </p:nvSpPr>
        <p:spPr/>
        <p:txBody>
          <a:bodyPr>
            <a:normAutofit fontScale="92500" lnSpcReduction="10000"/>
          </a:bodyPr>
          <a:lstStyle/>
          <a:p>
            <a:r>
              <a:rPr lang="nl-NL" sz="3600" dirty="0" smtClean="0"/>
              <a:t>Kat</a:t>
            </a:r>
            <a:endParaRPr lang="nl-NL" sz="3600" dirty="0"/>
          </a:p>
        </p:txBody>
      </p:sp>
      <p:sp>
        <p:nvSpPr>
          <p:cNvPr id="8" name="Tijdelijke aanduiding voor inhoud 7"/>
          <p:cNvSpPr>
            <a:spLocks noGrp="1"/>
          </p:cNvSpPr>
          <p:nvPr>
            <p:ph sz="quarter" idx="4"/>
          </p:nvPr>
        </p:nvSpPr>
        <p:spPr/>
        <p:txBody>
          <a:bodyPr>
            <a:normAutofit/>
          </a:bodyPr>
          <a:lstStyle/>
          <a:p>
            <a:r>
              <a:rPr lang="nl-NL" dirty="0" smtClean="0"/>
              <a:t>Uitgesproken </a:t>
            </a:r>
            <a:r>
              <a:rPr lang="nl-NL" dirty="0"/>
              <a:t>carnivoor</a:t>
            </a:r>
          </a:p>
          <a:p>
            <a:r>
              <a:rPr lang="nl-NL" dirty="0"/>
              <a:t>7 tot 20 maaltijden per dag </a:t>
            </a:r>
          </a:p>
          <a:p>
            <a:r>
              <a:rPr lang="nl-NL" dirty="0"/>
              <a:t>Eet overdag en 's nachts</a:t>
            </a:r>
          </a:p>
          <a:p>
            <a:r>
              <a:rPr lang="nl-NL" dirty="0"/>
              <a:t>Rustige eter</a:t>
            </a:r>
          </a:p>
          <a:p>
            <a:r>
              <a:rPr lang="nl-NL" dirty="0" smtClean="0"/>
              <a:t>De </a:t>
            </a:r>
            <a:r>
              <a:rPr lang="nl-NL" dirty="0"/>
              <a:t>maaltijd heeft </a:t>
            </a:r>
            <a:r>
              <a:rPr lang="nl-NL" dirty="0" smtClean="0"/>
              <a:t>geen</a:t>
            </a:r>
            <a:br>
              <a:rPr lang="nl-NL" dirty="0" smtClean="0"/>
            </a:br>
            <a:r>
              <a:rPr lang="nl-NL" dirty="0" smtClean="0"/>
              <a:t>sociale </a:t>
            </a:r>
            <a:r>
              <a:rPr lang="nl-NL" dirty="0"/>
              <a:t>functie</a:t>
            </a:r>
          </a:p>
          <a:p>
            <a:endParaRPr lang="nl-NL" dirty="0"/>
          </a:p>
        </p:txBody>
      </p:sp>
      <p:pic>
        <p:nvPicPr>
          <p:cNvPr id="10" name="Afbeelding 9"/>
          <p:cNvPicPr>
            <a:picLocks noChangeAspect="1"/>
          </p:cNvPicPr>
          <p:nvPr/>
        </p:nvPicPr>
        <p:blipFill>
          <a:blip r:embed="rId3"/>
          <a:stretch>
            <a:fillRect/>
          </a:stretch>
        </p:blipFill>
        <p:spPr>
          <a:xfrm>
            <a:off x="10488369" y="3637722"/>
            <a:ext cx="1703631" cy="2551941"/>
          </a:xfrm>
          <a:prstGeom prst="rect">
            <a:avLst/>
          </a:prstGeom>
        </p:spPr>
      </p:pic>
    </p:spTree>
    <p:extLst>
      <p:ext uri="{BB962C8B-B14F-4D97-AF65-F5344CB8AC3E}">
        <p14:creationId xmlns:p14="http://schemas.microsoft.com/office/powerpoint/2010/main" val="40728478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Koolhydraatbehoefte </a:t>
            </a:r>
            <a:endParaRPr lang="nl-NL" b="1" dirty="0">
              <a:solidFill>
                <a:schemeClr val="tx2"/>
              </a:solidFill>
            </a:endParaRPr>
          </a:p>
        </p:txBody>
      </p:sp>
      <p:sp>
        <p:nvSpPr>
          <p:cNvPr id="3" name="Tijdelijke aanduiding voor inhoud 2"/>
          <p:cNvSpPr>
            <a:spLocks noGrp="1"/>
          </p:cNvSpPr>
          <p:nvPr>
            <p:ph idx="1"/>
          </p:nvPr>
        </p:nvSpPr>
        <p:spPr>
          <a:xfrm>
            <a:off x="838199" y="1825624"/>
            <a:ext cx="11088757" cy="4734201"/>
          </a:xfrm>
        </p:spPr>
        <p:txBody>
          <a:bodyPr/>
          <a:lstStyle/>
          <a:p>
            <a:r>
              <a:rPr lang="nl-NL" b="1" dirty="0" smtClean="0">
                <a:solidFill>
                  <a:schemeClr val="tx2"/>
                </a:solidFill>
              </a:rPr>
              <a:t>Hond</a:t>
            </a:r>
          </a:p>
          <a:p>
            <a:pPr lvl="1"/>
            <a:r>
              <a:rPr lang="nl-NL" sz="2800" dirty="0"/>
              <a:t>Meeste hondenvoer bestaat uit 30-60% koolhydraten</a:t>
            </a:r>
          </a:p>
          <a:p>
            <a:pPr lvl="1"/>
            <a:r>
              <a:rPr lang="nl-NL" sz="2800" dirty="0"/>
              <a:t>Hondenvoer bestaat voor het grootste deel uit zetmeel</a:t>
            </a:r>
          </a:p>
          <a:p>
            <a:pPr lvl="1"/>
            <a:r>
              <a:rPr lang="nl-NL" sz="2800" dirty="0"/>
              <a:t>Voeding met </a:t>
            </a:r>
            <a:r>
              <a:rPr lang="nl-NL" sz="2800" dirty="0" smtClean="0"/>
              <a:t>te weinig </a:t>
            </a:r>
            <a:r>
              <a:rPr lang="nl-NL" sz="2800" dirty="0"/>
              <a:t>koolhydraten zorgt voor sloomheid en geeft vooral ook problemen bij de dracht en lactatie.</a:t>
            </a:r>
          </a:p>
          <a:p>
            <a:endParaRPr lang="nl-NL" dirty="0" smtClean="0"/>
          </a:p>
          <a:p>
            <a:r>
              <a:rPr lang="nl-NL" b="1" dirty="0" smtClean="0">
                <a:solidFill>
                  <a:schemeClr val="tx2"/>
                </a:solidFill>
              </a:rPr>
              <a:t>Kat</a:t>
            </a:r>
          </a:p>
          <a:p>
            <a:pPr lvl="1"/>
            <a:r>
              <a:rPr lang="nl-NL" sz="2800" dirty="0" smtClean="0"/>
              <a:t>Laag koolhydraatgehalte in het voer ideaal</a:t>
            </a:r>
          </a:p>
          <a:p>
            <a:pPr lvl="1"/>
            <a:r>
              <a:rPr lang="nl-NL" sz="2800" dirty="0" smtClean="0"/>
              <a:t>Koolhydraatgehaltes tot 35% </a:t>
            </a:r>
            <a:r>
              <a:rPr lang="nl-NL" sz="2800" dirty="0" err="1" smtClean="0"/>
              <a:t>ds</a:t>
            </a:r>
            <a:r>
              <a:rPr lang="nl-NL" sz="2800" dirty="0" smtClean="0"/>
              <a:t> geeft geen problemen</a:t>
            </a:r>
          </a:p>
          <a:p>
            <a:pPr marL="457200" lvl="1" indent="0">
              <a:buNone/>
            </a:pPr>
            <a:endParaRPr lang="nl-NL" dirty="0" smtClean="0"/>
          </a:p>
          <a:p>
            <a:pPr marL="457200" lvl="1" indent="0">
              <a:buNone/>
            </a:pPr>
            <a:endParaRPr lang="nl-NL" dirty="0" smtClean="0"/>
          </a:p>
          <a:p>
            <a:pPr marL="457200" lvl="1" indent="0">
              <a:buNone/>
            </a:pPr>
            <a:endParaRPr lang="nl-NL" dirty="0"/>
          </a:p>
          <a:p>
            <a:pPr marL="457200" lvl="1" indent="0">
              <a:buNone/>
            </a:pPr>
            <a:endParaRPr lang="nl-NL" dirty="0"/>
          </a:p>
        </p:txBody>
      </p:sp>
    </p:spTree>
    <p:extLst>
      <p:ext uri="{BB962C8B-B14F-4D97-AF65-F5344CB8AC3E}">
        <p14:creationId xmlns:p14="http://schemas.microsoft.com/office/powerpoint/2010/main" val="3216762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Eiwitbehoefte </a:t>
            </a:r>
            <a:endParaRPr lang="nl-NL" b="1" dirty="0">
              <a:solidFill>
                <a:schemeClr val="tx2"/>
              </a:solidFill>
            </a:endParaRPr>
          </a:p>
        </p:txBody>
      </p:sp>
      <p:sp>
        <p:nvSpPr>
          <p:cNvPr id="3" name="Tijdelijke aanduiding voor inhoud 2"/>
          <p:cNvSpPr>
            <a:spLocks noGrp="1"/>
          </p:cNvSpPr>
          <p:nvPr>
            <p:ph idx="1"/>
          </p:nvPr>
        </p:nvSpPr>
        <p:spPr>
          <a:xfrm>
            <a:off x="838200" y="1984651"/>
            <a:ext cx="10515600" cy="4351338"/>
          </a:xfrm>
        </p:spPr>
        <p:txBody>
          <a:bodyPr/>
          <a:lstStyle/>
          <a:p>
            <a:r>
              <a:rPr lang="nl-NL" b="1" dirty="0" smtClean="0"/>
              <a:t>Hond: </a:t>
            </a:r>
            <a:r>
              <a:rPr lang="nl-NL" dirty="0" smtClean="0"/>
              <a:t>minimaal 6% (optimaal: 18-22%)</a:t>
            </a:r>
          </a:p>
          <a:p>
            <a:r>
              <a:rPr lang="nl-NL" b="1" dirty="0" smtClean="0"/>
              <a:t>Kat: </a:t>
            </a:r>
            <a:r>
              <a:rPr lang="nl-NL" dirty="0" smtClean="0"/>
              <a:t>minimaal 24% (</a:t>
            </a:r>
            <a:r>
              <a:rPr lang="nl-NL" dirty="0" err="1" smtClean="0"/>
              <a:t>kittens</a:t>
            </a:r>
            <a:r>
              <a:rPr lang="nl-NL" dirty="0" smtClean="0"/>
              <a:t>) en 14% (volwassen) (optimaal: 26-30%)</a:t>
            </a:r>
          </a:p>
          <a:p>
            <a:r>
              <a:rPr lang="nl-NL" b="1" dirty="0" err="1" smtClean="0"/>
              <a:t>Taurine</a:t>
            </a:r>
            <a:r>
              <a:rPr lang="nl-NL" dirty="0"/>
              <a:t> (= een aminozuur) kan een hond zelf aanmaken. Een kat niet.</a:t>
            </a:r>
            <a:br>
              <a:rPr lang="nl-NL" dirty="0"/>
            </a:br>
            <a:r>
              <a:rPr lang="nl-NL" dirty="0" err="1"/>
              <a:t>Taurine</a:t>
            </a:r>
            <a:r>
              <a:rPr lang="nl-NL" dirty="0"/>
              <a:t> zit voornamelijk in dierlijk weefsel en nauwelijks in plantaardige voeding</a:t>
            </a:r>
            <a:r>
              <a:rPr lang="nl-NL" dirty="0" smtClean="0"/>
              <a:t>.</a:t>
            </a:r>
          </a:p>
          <a:p>
            <a:r>
              <a:rPr lang="nl-NL" b="1" dirty="0" smtClean="0"/>
              <a:t>Arginine</a:t>
            </a:r>
            <a:r>
              <a:rPr lang="nl-NL" dirty="0"/>
              <a:t>  (= een aminozuur) </a:t>
            </a:r>
            <a:r>
              <a:rPr lang="nl-NL" dirty="0" smtClean="0"/>
              <a:t>moet </a:t>
            </a:r>
            <a:r>
              <a:rPr lang="nl-NL" dirty="0"/>
              <a:t>in het voedsel voor een kat aanwezig zijn. </a:t>
            </a:r>
            <a:r>
              <a:rPr lang="nl-NL" dirty="0" smtClean="0"/>
              <a:t>Niet </a:t>
            </a:r>
            <a:r>
              <a:rPr lang="nl-NL" dirty="0" err="1" smtClean="0"/>
              <a:t>perce</a:t>
            </a:r>
            <a:r>
              <a:rPr lang="nl-NL" dirty="0" smtClean="0"/>
              <a:t> </a:t>
            </a:r>
            <a:r>
              <a:rPr lang="nl-NL" dirty="0"/>
              <a:t>in dat van een hond</a:t>
            </a:r>
            <a:r>
              <a:rPr lang="nl-NL" dirty="0" smtClean="0"/>
              <a:t>. Arginine zit in dierlijk materiaal. </a:t>
            </a:r>
          </a:p>
          <a:p>
            <a:r>
              <a:rPr lang="nl-NL" dirty="0"/>
              <a:t>De eiwitbehoefte van de kat is duidelijk hoger dan die van de hond.</a:t>
            </a:r>
          </a:p>
        </p:txBody>
      </p:sp>
    </p:spTree>
    <p:extLst>
      <p:ext uri="{BB962C8B-B14F-4D97-AF65-F5344CB8AC3E}">
        <p14:creationId xmlns:p14="http://schemas.microsoft.com/office/powerpoint/2010/main" val="16599878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Schermafbeelding 2016-10-03 om 23.14.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6279" y="409844"/>
            <a:ext cx="5655971" cy="6166438"/>
          </a:xfrm>
          <a:prstGeom prst="rect">
            <a:avLst/>
          </a:prstGeom>
        </p:spPr>
      </p:pic>
      <p:sp>
        <p:nvSpPr>
          <p:cNvPr id="5" name="Tekstvak 2"/>
          <p:cNvSpPr txBox="1"/>
          <p:nvPr/>
        </p:nvSpPr>
        <p:spPr>
          <a:xfrm>
            <a:off x="455542" y="3308397"/>
            <a:ext cx="5050737" cy="400110"/>
          </a:xfrm>
          <a:prstGeom prst="rect">
            <a:avLst/>
          </a:prstGeom>
          <a:noFill/>
        </p:spPr>
        <p:txBody>
          <a:bodyPr wrap="square" rtlCol="0">
            <a:spAutoFit/>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000" b="0" i="1" u="none" strike="noStrike" kern="1200" cap="none" spc="0" normalizeH="0" baseline="0" noProof="0" dirty="0" smtClean="0">
                <a:ln>
                  <a:noFill/>
                </a:ln>
                <a:solidFill>
                  <a:srgbClr val="44546A"/>
                </a:solidFill>
                <a:effectLst/>
                <a:uLnTx/>
                <a:uFillTx/>
                <a:latin typeface="Calibri"/>
                <a:ea typeface="+mn-ea"/>
                <a:cs typeface="+mn-cs"/>
              </a:rPr>
              <a:t>Functie van eiwit is dus niet alleen bouwsteen</a:t>
            </a:r>
            <a:r>
              <a:rPr kumimoji="0" lang="nl-NL" sz="2000" b="0" i="1" u="none" strike="noStrike" kern="1200" cap="none" spc="0" normalizeH="0" baseline="0" noProof="0" dirty="0" smtClean="0">
                <a:ln>
                  <a:noFill/>
                </a:ln>
                <a:solidFill>
                  <a:sysClr val="windowText" lastClr="000000"/>
                </a:solidFill>
                <a:effectLst/>
                <a:uLnTx/>
                <a:uFillTx/>
                <a:latin typeface="Calibri"/>
                <a:ea typeface="+mn-ea"/>
                <a:cs typeface="+mn-cs"/>
              </a:rPr>
              <a:t>!</a:t>
            </a:r>
            <a:endParaRPr kumimoji="0" lang="nl-NL" sz="2000" b="0" i="1"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9259206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614362"/>
            <a:ext cx="7791450" cy="5843588"/>
          </a:xfrm>
          <a:prstGeom prst="rect">
            <a:avLst/>
          </a:prstGeom>
        </p:spPr>
      </p:pic>
      <p:sp>
        <p:nvSpPr>
          <p:cNvPr id="6" name="Rechthoek 5"/>
          <p:cNvSpPr/>
          <p:nvPr/>
        </p:nvSpPr>
        <p:spPr>
          <a:xfrm>
            <a:off x="1409700" y="6124575"/>
            <a:ext cx="9810750"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48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Vetbehoefte</a:t>
            </a:r>
            <a:endParaRPr lang="nl-NL" b="1" dirty="0">
              <a:solidFill>
                <a:schemeClr val="tx2"/>
              </a:solidFill>
            </a:endParaRPr>
          </a:p>
        </p:txBody>
      </p:sp>
      <p:sp>
        <p:nvSpPr>
          <p:cNvPr id="3" name="Tijdelijke aanduiding voor inhoud 2"/>
          <p:cNvSpPr>
            <a:spLocks noGrp="1"/>
          </p:cNvSpPr>
          <p:nvPr>
            <p:ph idx="1"/>
          </p:nvPr>
        </p:nvSpPr>
        <p:spPr/>
        <p:txBody>
          <a:bodyPr>
            <a:normAutofit/>
          </a:bodyPr>
          <a:lstStyle/>
          <a:p>
            <a:r>
              <a:rPr lang="nl-NL" dirty="0" smtClean="0"/>
              <a:t>Omega-3 en omega-6 vetzuren zijn noodzakelijk in de voeding:</a:t>
            </a:r>
            <a:endParaRPr lang="nl-NL" dirty="0"/>
          </a:p>
          <a:p>
            <a:pPr lvl="1"/>
            <a:r>
              <a:rPr lang="nl-NL" dirty="0"/>
              <a:t>1. Alfa-linoleenzuur </a:t>
            </a:r>
          </a:p>
          <a:p>
            <a:pPr lvl="1"/>
            <a:r>
              <a:rPr lang="nl-NL" dirty="0"/>
              <a:t>2. Linoleenzuur</a:t>
            </a:r>
          </a:p>
          <a:p>
            <a:pPr lvl="1"/>
            <a:r>
              <a:rPr lang="nl-NL" dirty="0"/>
              <a:t>3. Arachidonzuur (alleen bij de kat essentieel in de voeding)</a:t>
            </a:r>
          </a:p>
          <a:p>
            <a:r>
              <a:rPr lang="nl-NL" dirty="0" smtClean="0"/>
              <a:t>Deze vetzuren hebben een ontstekingsremmend effect.</a:t>
            </a:r>
          </a:p>
          <a:p>
            <a:r>
              <a:rPr lang="nl-NL" dirty="0" smtClean="0"/>
              <a:t>Katten en honden verdragen </a:t>
            </a:r>
            <a:r>
              <a:rPr lang="nl-NL" dirty="0"/>
              <a:t>grote hoeveelheden </a:t>
            </a:r>
            <a:r>
              <a:rPr lang="nl-NL" dirty="0" smtClean="0"/>
              <a:t>vetten. In </a:t>
            </a:r>
            <a:r>
              <a:rPr lang="nl-NL" dirty="0"/>
              <a:t>tegenstelling tot </a:t>
            </a:r>
            <a:r>
              <a:rPr lang="nl-NL" dirty="0" smtClean="0"/>
              <a:t>de </a:t>
            </a:r>
            <a:r>
              <a:rPr lang="nl-NL" dirty="0"/>
              <a:t>mens lijden ze zelden aan hart en vaatziekten als een gevolg van een te vette </a:t>
            </a:r>
            <a:r>
              <a:rPr lang="nl-NL" dirty="0" smtClean="0"/>
              <a:t>voeding.</a:t>
            </a:r>
          </a:p>
          <a:p>
            <a:r>
              <a:rPr lang="nl-NL" dirty="0" smtClean="0"/>
              <a:t>Overschot zorgt voor beide diersoorten wel voor zwaarlijvigheid.</a:t>
            </a:r>
            <a:endParaRPr lang="nl-NL" dirty="0"/>
          </a:p>
        </p:txBody>
      </p:sp>
    </p:spTree>
    <p:extLst>
      <p:ext uri="{BB962C8B-B14F-4D97-AF65-F5344CB8AC3E}">
        <p14:creationId xmlns:p14="http://schemas.microsoft.com/office/powerpoint/2010/main" val="9941308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Vitaminen</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b="1" dirty="0"/>
              <a:t>Vitamine A</a:t>
            </a:r>
            <a:r>
              <a:rPr lang="nl-NL" dirty="0"/>
              <a:t>, kan een hond uit caroteen (= gele kleurstof die onder andere in wortelen voorkomt) aanmaken. Een kat kan caroteen niet omzetten in vitamine A</a:t>
            </a:r>
            <a:r>
              <a:rPr lang="nl-NL" dirty="0" smtClean="0"/>
              <a:t>.</a:t>
            </a:r>
          </a:p>
          <a:p>
            <a:pPr lvl="1"/>
            <a:r>
              <a:rPr lang="nl-NL" dirty="0" smtClean="0"/>
              <a:t>Als een kat een </a:t>
            </a:r>
            <a:r>
              <a:rPr lang="nl-NL" dirty="0"/>
              <a:t>overdosis vitamine A </a:t>
            </a:r>
            <a:r>
              <a:rPr lang="nl-NL" dirty="0" smtClean="0"/>
              <a:t>binnenkrijgt (voeren van lever) dan kan de kat dit </a:t>
            </a:r>
            <a:r>
              <a:rPr lang="nl-NL" dirty="0"/>
              <a:t>niet uitscheiden waardoor vitamine-A vergiftiging kan optreden</a:t>
            </a:r>
            <a:r>
              <a:rPr lang="nl-NL" dirty="0" smtClean="0"/>
              <a:t>.</a:t>
            </a:r>
          </a:p>
          <a:p>
            <a:pPr marL="457200" lvl="1" indent="0">
              <a:buNone/>
            </a:pPr>
            <a:endParaRPr lang="nl-NL" dirty="0" smtClean="0"/>
          </a:p>
          <a:p>
            <a:r>
              <a:rPr lang="nl-NL" b="1" dirty="0" err="1" smtClean="0"/>
              <a:t>Niacine</a:t>
            </a:r>
            <a:r>
              <a:rPr lang="nl-NL" b="1" dirty="0" smtClean="0"/>
              <a:t> </a:t>
            </a:r>
            <a:r>
              <a:rPr lang="nl-NL" dirty="0"/>
              <a:t>(= vitamine </a:t>
            </a:r>
            <a:r>
              <a:rPr lang="nl-NL" dirty="0" smtClean="0"/>
              <a:t>B3) moet aanwezig zijn in de voeding van de kat, een hond kan deze vitamine zelf aanmaken.</a:t>
            </a:r>
            <a:r>
              <a:rPr lang="nl-NL" dirty="0"/>
              <a:t/>
            </a:r>
            <a:br>
              <a:rPr lang="nl-NL" dirty="0"/>
            </a:br>
            <a:endParaRPr lang="nl-NL" dirty="0"/>
          </a:p>
        </p:txBody>
      </p:sp>
    </p:spTree>
    <p:extLst>
      <p:ext uri="{BB962C8B-B14F-4D97-AF65-F5344CB8AC3E}">
        <p14:creationId xmlns:p14="http://schemas.microsoft.com/office/powerpoint/2010/main" val="20524622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Mineralen</a:t>
            </a:r>
            <a:endParaRPr lang="nl-NL" b="1" dirty="0">
              <a:solidFill>
                <a:schemeClr val="tx2"/>
              </a:solidFill>
            </a:endParaRPr>
          </a:p>
        </p:txBody>
      </p:sp>
      <p:sp>
        <p:nvSpPr>
          <p:cNvPr id="3" name="Tijdelijke aanduiding voor inhoud 2"/>
          <p:cNvSpPr>
            <a:spLocks noGrp="1"/>
          </p:cNvSpPr>
          <p:nvPr>
            <p:ph idx="1"/>
          </p:nvPr>
        </p:nvSpPr>
        <p:spPr/>
        <p:txBody>
          <a:bodyPr/>
          <a:lstStyle/>
          <a:p>
            <a:pPr marL="0" indent="0" algn="ctr">
              <a:buNone/>
            </a:pPr>
            <a:r>
              <a:rPr lang="nl-NL" dirty="0" smtClean="0"/>
              <a:t>De behoefte aan mineralen en andere sporenelementen bij honden en katten is redelijk gelijk. Hierbij zijn er geen extreme verschillen in de voedingsbehoefte. </a:t>
            </a:r>
            <a:endParaRPr lang="nl-NL" dirty="0"/>
          </a:p>
        </p:txBody>
      </p:sp>
    </p:spTree>
    <p:extLst>
      <p:ext uri="{BB962C8B-B14F-4D97-AF65-F5344CB8AC3E}">
        <p14:creationId xmlns:p14="http://schemas.microsoft.com/office/powerpoint/2010/main" val="17182396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nl-NL" b="1" dirty="0" smtClean="0">
                <a:solidFill>
                  <a:schemeClr val="tx2"/>
                </a:solidFill>
              </a:rPr>
              <a:t>Hoe voeren?</a:t>
            </a:r>
            <a:endParaRPr lang="nl-NL" b="1" dirty="0">
              <a:solidFill>
                <a:schemeClr val="tx2"/>
              </a:solidFill>
            </a:endParaRPr>
          </a:p>
        </p:txBody>
      </p:sp>
    </p:spTree>
    <p:extLst>
      <p:ext uri="{BB962C8B-B14F-4D97-AF65-F5344CB8AC3E}">
        <p14:creationId xmlns:p14="http://schemas.microsoft.com/office/powerpoint/2010/main" val="34243805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Voerfrequentie </a:t>
            </a:r>
            <a:endParaRPr lang="nl-NL" b="1" dirty="0">
              <a:solidFill>
                <a:schemeClr val="tx2"/>
              </a:solidFill>
            </a:endParaRPr>
          </a:p>
        </p:txBody>
      </p:sp>
      <p:sp>
        <p:nvSpPr>
          <p:cNvPr id="3" name="Tijdelijke aanduiding voor inhoud 2"/>
          <p:cNvSpPr>
            <a:spLocks noGrp="1"/>
          </p:cNvSpPr>
          <p:nvPr>
            <p:ph idx="1"/>
          </p:nvPr>
        </p:nvSpPr>
        <p:spPr>
          <a:xfrm>
            <a:off x="838200" y="1645882"/>
            <a:ext cx="10515600" cy="5032375"/>
          </a:xfrm>
        </p:spPr>
        <p:txBody>
          <a:bodyPr>
            <a:normAutofit/>
          </a:bodyPr>
          <a:lstStyle/>
          <a:p>
            <a:pPr marL="0" indent="0">
              <a:buNone/>
            </a:pPr>
            <a:r>
              <a:rPr lang="nl-NL" dirty="0" smtClean="0">
                <a:solidFill>
                  <a:schemeClr val="tx1"/>
                </a:solidFill>
              </a:rPr>
              <a:t>Honden:</a:t>
            </a:r>
          </a:p>
          <a:p>
            <a:r>
              <a:rPr lang="nl-NL" dirty="0" smtClean="0">
                <a:solidFill>
                  <a:schemeClr val="tx1"/>
                </a:solidFill>
              </a:rPr>
              <a:t>Pups </a:t>
            </a:r>
            <a:r>
              <a:rPr lang="nl-NL" dirty="0">
                <a:solidFill>
                  <a:schemeClr val="tx1"/>
                </a:solidFill>
              </a:rPr>
              <a:t>wordt geadviseerd 4x per dag te voeren totdat ze 12 weken oud zijn</a:t>
            </a:r>
            <a:r>
              <a:rPr lang="nl-NL" dirty="0" smtClean="0">
                <a:solidFill>
                  <a:schemeClr val="tx1"/>
                </a:solidFill>
              </a:rPr>
              <a:t>.</a:t>
            </a:r>
          </a:p>
          <a:p>
            <a:r>
              <a:rPr lang="nl-NL" dirty="0" smtClean="0">
                <a:solidFill>
                  <a:schemeClr val="tx1"/>
                </a:solidFill>
              </a:rPr>
              <a:t>Jong </a:t>
            </a:r>
            <a:r>
              <a:rPr lang="nl-NL" dirty="0">
                <a:solidFill>
                  <a:schemeClr val="tx1"/>
                </a:solidFill>
              </a:rPr>
              <a:t>volwassen honden (3 tot 8 maanden) wordt geadviseerd 3x per dag te </a:t>
            </a:r>
            <a:r>
              <a:rPr lang="nl-NL" dirty="0" smtClean="0">
                <a:solidFill>
                  <a:schemeClr val="tx1"/>
                </a:solidFill>
              </a:rPr>
              <a:t>voeren</a:t>
            </a:r>
          </a:p>
          <a:p>
            <a:r>
              <a:rPr lang="nl-NL" dirty="0" smtClean="0">
                <a:solidFill>
                  <a:schemeClr val="tx1"/>
                </a:solidFill>
              </a:rPr>
              <a:t>Volwassen </a:t>
            </a:r>
            <a:r>
              <a:rPr lang="nl-NL" dirty="0">
                <a:solidFill>
                  <a:schemeClr val="tx1"/>
                </a:solidFill>
              </a:rPr>
              <a:t>honden wordt geadviseerd 2x per dag te voeren. </a:t>
            </a:r>
            <a:endParaRPr lang="nl-NL" dirty="0" smtClean="0">
              <a:solidFill>
                <a:schemeClr val="tx1"/>
              </a:solidFill>
            </a:endParaRPr>
          </a:p>
          <a:p>
            <a:r>
              <a:rPr lang="nl-NL" dirty="0" smtClean="0">
                <a:solidFill>
                  <a:schemeClr val="tx1"/>
                </a:solidFill>
              </a:rPr>
              <a:t>Per </a:t>
            </a:r>
            <a:r>
              <a:rPr lang="nl-NL" dirty="0">
                <a:solidFill>
                  <a:schemeClr val="tx1"/>
                </a:solidFill>
              </a:rPr>
              <a:t>dag, per kilogram lichaamsgewicht heeft een hond zo’n 30 tot 60 ml water nodig. </a:t>
            </a:r>
            <a:endParaRPr lang="nl-NL" dirty="0" smtClean="0">
              <a:solidFill>
                <a:schemeClr val="tx1"/>
              </a:solidFill>
            </a:endParaRPr>
          </a:p>
          <a:p>
            <a:endParaRPr lang="nl-NL" dirty="0">
              <a:solidFill>
                <a:schemeClr val="tx1"/>
              </a:solidFill>
            </a:endParaRPr>
          </a:p>
          <a:p>
            <a:pPr marL="0" indent="0">
              <a:buNone/>
            </a:pPr>
            <a:r>
              <a:rPr lang="nl-NL" dirty="0" smtClean="0"/>
              <a:t>Katten:</a:t>
            </a:r>
          </a:p>
          <a:p>
            <a:r>
              <a:rPr lang="nl-NL" dirty="0" err="1" smtClean="0"/>
              <a:t>Kittens</a:t>
            </a:r>
            <a:r>
              <a:rPr lang="nl-NL" dirty="0" smtClean="0"/>
              <a:t> kun je in principe onbeperkt voeren</a:t>
            </a:r>
          </a:p>
          <a:p>
            <a:r>
              <a:rPr lang="nl-NL" dirty="0" smtClean="0"/>
              <a:t>Volwassen katten kun je het beste meerdere kleinere maaltijden geven. </a:t>
            </a:r>
            <a:endParaRPr lang="nl-NL" dirty="0"/>
          </a:p>
        </p:txBody>
      </p:sp>
    </p:spTree>
    <p:extLst>
      <p:ext uri="{BB962C8B-B14F-4D97-AF65-F5344CB8AC3E}">
        <p14:creationId xmlns:p14="http://schemas.microsoft.com/office/powerpoint/2010/main" val="16085521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Hoe voeren?</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t>Voerbak</a:t>
            </a:r>
          </a:p>
          <a:p>
            <a:r>
              <a:rPr lang="nl-NL" dirty="0" smtClean="0"/>
              <a:t>Voerbak en waterbak het liefst gescheiden</a:t>
            </a:r>
          </a:p>
          <a:p>
            <a:r>
              <a:rPr lang="nl-NL" dirty="0" smtClean="0"/>
              <a:t>Voerbak niet in de buurt van de kattenbak</a:t>
            </a:r>
            <a:endParaRPr lang="nl-NL" dirty="0"/>
          </a:p>
        </p:txBody>
      </p:sp>
      <p:pic>
        <p:nvPicPr>
          <p:cNvPr id="4" name="Afbeelding 3"/>
          <p:cNvPicPr>
            <a:picLocks noChangeAspect="1"/>
          </p:cNvPicPr>
          <p:nvPr/>
        </p:nvPicPr>
        <p:blipFill>
          <a:blip r:embed="rId2"/>
          <a:stretch>
            <a:fillRect/>
          </a:stretch>
        </p:blipFill>
        <p:spPr>
          <a:xfrm>
            <a:off x="191512" y="3712191"/>
            <a:ext cx="11808975" cy="3145809"/>
          </a:xfrm>
          <a:prstGeom prst="rect">
            <a:avLst/>
          </a:prstGeom>
        </p:spPr>
      </p:pic>
    </p:spTree>
    <p:extLst>
      <p:ext uri="{BB962C8B-B14F-4D97-AF65-F5344CB8AC3E}">
        <p14:creationId xmlns:p14="http://schemas.microsoft.com/office/powerpoint/2010/main" val="5396743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Gevaar </a:t>
            </a:r>
            <a:r>
              <a:rPr lang="nl-NL" b="1" dirty="0" smtClean="0">
                <a:solidFill>
                  <a:schemeClr val="tx2"/>
                </a:solidFill>
                <a:sym typeface="Wingdings" panose="05000000000000000000" pitchFamily="2" charset="2"/>
              </a:rPr>
              <a:t> </a:t>
            </a:r>
            <a:r>
              <a:rPr lang="nl-NL" b="1" dirty="0" smtClean="0">
                <a:solidFill>
                  <a:schemeClr val="tx2"/>
                </a:solidFill>
              </a:rPr>
              <a:t>Overgewicht!</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t>&gt; 10% boven normaal gewicht</a:t>
            </a:r>
          </a:p>
          <a:p>
            <a:r>
              <a:rPr lang="nl-NL" dirty="0" smtClean="0"/>
              <a:t>Obesitas = &gt; 20% boven normaal gewicht</a:t>
            </a:r>
          </a:p>
          <a:p>
            <a:r>
              <a:rPr lang="nl-NL" dirty="0" smtClean="0"/>
              <a:t>30-35% van de honden en katten in Nederland heeft overgewicht.</a:t>
            </a:r>
          </a:p>
          <a:p>
            <a:endParaRPr lang="nl-NL"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024" y="3566160"/>
            <a:ext cx="5055976" cy="3291840"/>
          </a:xfrm>
          <a:prstGeom prst="rect">
            <a:avLst/>
          </a:prstGeom>
        </p:spPr>
      </p:pic>
      <p:pic>
        <p:nvPicPr>
          <p:cNvPr id="6" name="Afbeelding 5"/>
          <p:cNvPicPr>
            <a:picLocks noChangeAspect="1"/>
          </p:cNvPicPr>
          <p:nvPr/>
        </p:nvPicPr>
        <p:blipFill>
          <a:blip r:embed="rId3"/>
          <a:stretch>
            <a:fillRect/>
          </a:stretch>
        </p:blipFill>
        <p:spPr>
          <a:xfrm>
            <a:off x="2190536" y="3566160"/>
            <a:ext cx="4945487" cy="3291840"/>
          </a:xfrm>
          <a:prstGeom prst="rect">
            <a:avLst/>
          </a:prstGeom>
        </p:spPr>
      </p:pic>
    </p:spTree>
    <p:extLst>
      <p:ext uri="{BB962C8B-B14F-4D97-AF65-F5344CB8AC3E}">
        <p14:creationId xmlns:p14="http://schemas.microsoft.com/office/powerpoint/2010/main" val="35115869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Ontstaan van overgewicht</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t>Energieopname is groter dan energieverbruik</a:t>
            </a:r>
          </a:p>
          <a:p>
            <a:pPr lvl="1"/>
            <a:r>
              <a:rPr lang="nl-NL" dirty="0" smtClean="0"/>
              <a:t>Te veel en/of te energierijk voeding</a:t>
            </a:r>
          </a:p>
          <a:p>
            <a:pPr lvl="1"/>
            <a:r>
              <a:rPr lang="nl-NL" dirty="0" smtClean="0"/>
              <a:t>Te weinig lichaamsbeweging</a:t>
            </a:r>
          </a:p>
          <a:p>
            <a:pPr lvl="1"/>
            <a:r>
              <a:rPr lang="nl-NL" dirty="0" smtClean="0"/>
              <a:t>Castratie of sterilisatie</a:t>
            </a:r>
          </a:p>
          <a:p>
            <a:pPr lvl="1"/>
            <a:r>
              <a:rPr lang="nl-NL" dirty="0" smtClean="0"/>
              <a:t>Genetische aanleg</a:t>
            </a:r>
          </a:p>
          <a:p>
            <a:pPr lvl="1"/>
            <a:r>
              <a:rPr lang="nl-NL" dirty="0" smtClean="0"/>
              <a:t>Gedragsproblemen</a:t>
            </a:r>
          </a:p>
          <a:p>
            <a:pPr lvl="1"/>
            <a:r>
              <a:rPr lang="nl-NL" dirty="0" smtClean="0"/>
              <a:t>Ziekten (te trage schildklier, </a:t>
            </a:r>
            <a:r>
              <a:rPr lang="nl-NL" dirty="0" err="1" smtClean="0"/>
              <a:t>Cushing</a:t>
            </a:r>
            <a:r>
              <a:rPr lang="nl-NL" dirty="0" smtClean="0"/>
              <a:t>, etc.)</a:t>
            </a:r>
          </a:p>
          <a:p>
            <a:pPr lvl="1"/>
            <a:endParaRPr lang="nl-NL" dirty="0"/>
          </a:p>
        </p:txBody>
      </p:sp>
      <p:pic>
        <p:nvPicPr>
          <p:cNvPr id="4" name="Afbeelding 3"/>
          <p:cNvPicPr>
            <a:picLocks noChangeAspect="1"/>
          </p:cNvPicPr>
          <p:nvPr/>
        </p:nvPicPr>
        <p:blipFill>
          <a:blip r:embed="rId2"/>
          <a:stretch>
            <a:fillRect/>
          </a:stretch>
        </p:blipFill>
        <p:spPr>
          <a:xfrm>
            <a:off x="7063740" y="2768600"/>
            <a:ext cx="4724400" cy="3543300"/>
          </a:xfrm>
          <a:prstGeom prst="rect">
            <a:avLst/>
          </a:prstGeom>
        </p:spPr>
      </p:pic>
    </p:spTree>
    <p:extLst>
      <p:ext uri="{BB962C8B-B14F-4D97-AF65-F5344CB8AC3E}">
        <p14:creationId xmlns:p14="http://schemas.microsoft.com/office/powerpoint/2010/main" val="32384377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Overgewicht bij katten</a:t>
            </a:r>
            <a:endParaRPr lang="nl-NL" b="1" dirty="0">
              <a:solidFill>
                <a:schemeClr val="tx2"/>
              </a:solidFill>
            </a:endParaRP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pic>
        <p:nvPicPr>
          <p:cNvPr id="6" name="Afbeelding 5"/>
          <p:cNvPicPr>
            <a:picLocks noChangeAspect="1"/>
          </p:cNvPicPr>
          <p:nvPr/>
        </p:nvPicPr>
        <p:blipFill>
          <a:blip r:embed="rId3"/>
          <a:stretch>
            <a:fillRect/>
          </a:stretch>
        </p:blipFill>
        <p:spPr>
          <a:xfrm>
            <a:off x="317413" y="2055813"/>
            <a:ext cx="11874587" cy="4184967"/>
          </a:xfrm>
          <a:prstGeom prst="rect">
            <a:avLst/>
          </a:prstGeom>
        </p:spPr>
      </p:pic>
    </p:spTree>
    <p:extLst>
      <p:ext uri="{BB962C8B-B14F-4D97-AF65-F5344CB8AC3E}">
        <p14:creationId xmlns:p14="http://schemas.microsoft.com/office/powerpoint/2010/main" val="152143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Overgewicht bij honden</a:t>
            </a:r>
            <a:endParaRPr lang="nl-NL" b="1" dirty="0">
              <a:solidFill>
                <a:schemeClr val="tx2"/>
              </a:solidFill>
            </a:endParaRPr>
          </a:p>
        </p:txBody>
      </p:sp>
      <p:pic>
        <p:nvPicPr>
          <p:cNvPr id="4" name="Afbeelding 3"/>
          <p:cNvPicPr>
            <a:picLocks noChangeAspect="1"/>
          </p:cNvPicPr>
          <p:nvPr/>
        </p:nvPicPr>
        <p:blipFill>
          <a:blip r:embed="rId2"/>
          <a:stretch>
            <a:fillRect/>
          </a:stretch>
        </p:blipFill>
        <p:spPr>
          <a:xfrm>
            <a:off x="6858000" y="-1"/>
            <a:ext cx="5334000" cy="6907337"/>
          </a:xfrm>
          <a:prstGeom prst="rect">
            <a:avLst/>
          </a:prstGeom>
        </p:spPr>
      </p:pic>
      <p:pic>
        <p:nvPicPr>
          <p:cNvPr id="5" name="Afbeelding 4"/>
          <p:cNvPicPr>
            <a:picLocks noChangeAspect="1"/>
          </p:cNvPicPr>
          <p:nvPr/>
        </p:nvPicPr>
        <p:blipFill>
          <a:blip r:embed="rId3"/>
          <a:stretch>
            <a:fillRect/>
          </a:stretch>
        </p:blipFill>
        <p:spPr>
          <a:xfrm>
            <a:off x="238529" y="2055814"/>
            <a:ext cx="11953471" cy="3743006"/>
          </a:xfrm>
          <a:prstGeom prst="rect">
            <a:avLst/>
          </a:prstGeom>
        </p:spPr>
      </p:pic>
    </p:spTree>
    <p:extLst>
      <p:ext uri="{BB962C8B-B14F-4D97-AF65-F5344CB8AC3E}">
        <p14:creationId xmlns:p14="http://schemas.microsoft.com/office/powerpoint/2010/main" val="32147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Natuurlijke eetgewoonten</a:t>
            </a:r>
            <a:endParaRPr lang="nl-NL" b="1" dirty="0">
              <a:solidFill>
                <a:schemeClr val="tx2"/>
              </a:solidFill>
            </a:endParaRPr>
          </a:p>
        </p:txBody>
      </p:sp>
      <p:pic>
        <p:nvPicPr>
          <p:cNvPr id="4" name="Afbeelding 3"/>
          <p:cNvPicPr>
            <a:picLocks noChangeAspect="1"/>
          </p:cNvPicPr>
          <p:nvPr/>
        </p:nvPicPr>
        <p:blipFill>
          <a:blip r:embed="rId3"/>
          <a:stretch>
            <a:fillRect/>
          </a:stretch>
        </p:blipFill>
        <p:spPr>
          <a:xfrm>
            <a:off x="838200" y="1848972"/>
            <a:ext cx="2968394" cy="4433527"/>
          </a:xfrm>
          <a:prstGeom prst="rect">
            <a:avLst/>
          </a:prstGeom>
        </p:spPr>
      </p:pic>
      <p:pic>
        <p:nvPicPr>
          <p:cNvPr id="5" name="Afbeelding 4"/>
          <p:cNvPicPr>
            <a:picLocks noChangeAspect="1"/>
          </p:cNvPicPr>
          <p:nvPr/>
        </p:nvPicPr>
        <p:blipFill>
          <a:blip r:embed="rId4"/>
          <a:stretch>
            <a:fillRect/>
          </a:stretch>
        </p:blipFill>
        <p:spPr>
          <a:xfrm>
            <a:off x="5219700" y="1673437"/>
            <a:ext cx="6134100" cy="4784598"/>
          </a:xfrm>
          <a:prstGeom prst="rect">
            <a:avLst/>
          </a:prstGeom>
        </p:spPr>
      </p:pic>
    </p:spTree>
    <p:extLst>
      <p:ext uri="{BB962C8B-B14F-4D97-AF65-F5344CB8AC3E}">
        <p14:creationId xmlns:p14="http://schemas.microsoft.com/office/powerpoint/2010/main" val="1128069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Gezondheidsrisico’s</a:t>
            </a:r>
            <a:endParaRPr lang="nl-NL" b="1" dirty="0">
              <a:solidFill>
                <a:schemeClr val="tx2"/>
              </a:solidFill>
            </a:endParaRPr>
          </a:p>
        </p:txBody>
      </p:sp>
      <p:sp>
        <p:nvSpPr>
          <p:cNvPr id="3" name="Tijdelijke aanduiding voor inhoud 2"/>
          <p:cNvSpPr>
            <a:spLocks noGrp="1"/>
          </p:cNvSpPr>
          <p:nvPr>
            <p:ph idx="1"/>
          </p:nvPr>
        </p:nvSpPr>
        <p:spPr/>
        <p:txBody>
          <a:bodyPr>
            <a:normAutofit/>
          </a:bodyPr>
          <a:lstStyle/>
          <a:p>
            <a:r>
              <a:rPr lang="nl-NL" dirty="0" smtClean="0"/>
              <a:t>Gewrichtsklachten</a:t>
            </a:r>
          </a:p>
          <a:p>
            <a:r>
              <a:rPr lang="nl-NL" dirty="0" smtClean="0"/>
              <a:t>Infectieziekten</a:t>
            </a:r>
          </a:p>
          <a:p>
            <a:r>
              <a:rPr lang="nl-NL" dirty="0" smtClean="0"/>
              <a:t>Hogere kans op tumoren en kanker</a:t>
            </a:r>
          </a:p>
          <a:p>
            <a:r>
              <a:rPr lang="nl-NL" dirty="0" smtClean="0"/>
              <a:t>Groter risico op diabetes</a:t>
            </a:r>
          </a:p>
          <a:p>
            <a:r>
              <a:rPr lang="nl-NL" dirty="0" smtClean="0"/>
              <a:t>Verhoogde kans op hart- en vaatziekten</a:t>
            </a:r>
          </a:p>
          <a:p>
            <a:r>
              <a:rPr lang="nl-NL" dirty="0" smtClean="0"/>
              <a:t>Grotere risico bij operaties</a:t>
            </a:r>
          </a:p>
          <a:p>
            <a:r>
              <a:rPr lang="nl-NL" dirty="0" smtClean="0"/>
              <a:t>Vachtproblemen</a:t>
            </a:r>
          </a:p>
          <a:p>
            <a:endParaRPr lang="nl-NL" dirty="0"/>
          </a:p>
          <a:p>
            <a:pPr marL="0" indent="0">
              <a:buNone/>
            </a:pPr>
            <a:r>
              <a:rPr lang="nl-NL" dirty="0" smtClean="0"/>
              <a:t>Overgewicht is dus een welzijnsprobleem!</a:t>
            </a:r>
          </a:p>
          <a:p>
            <a:endParaRPr lang="nl-NL" dirty="0" smtClean="0"/>
          </a:p>
          <a:p>
            <a:endParaRPr lang="nl-NL" dirty="0"/>
          </a:p>
        </p:txBody>
      </p:sp>
    </p:spTree>
    <p:extLst>
      <p:ext uri="{BB962C8B-B14F-4D97-AF65-F5344CB8AC3E}">
        <p14:creationId xmlns:p14="http://schemas.microsoft.com/office/powerpoint/2010/main" val="16312462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Afvaldieet of gewichtsverminderingsdieet</a:t>
            </a:r>
            <a:endParaRPr lang="nl-NL" b="1" dirty="0">
              <a:solidFill>
                <a:schemeClr val="tx2"/>
              </a:solidFill>
            </a:endParaRPr>
          </a:p>
        </p:txBody>
      </p:sp>
      <p:sp>
        <p:nvSpPr>
          <p:cNvPr id="3" name="Tijdelijke aanduiding voor inhoud 2"/>
          <p:cNvSpPr>
            <a:spLocks noGrp="1"/>
          </p:cNvSpPr>
          <p:nvPr>
            <p:ph idx="1"/>
          </p:nvPr>
        </p:nvSpPr>
        <p:spPr/>
        <p:txBody>
          <a:bodyPr>
            <a:normAutofit/>
          </a:bodyPr>
          <a:lstStyle/>
          <a:p>
            <a:r>
              <a:rPr lang="nl-NL" dirty="0" smtClean="0"/>
              <a:t>Verschillende benamingen:</a:t>
            </a:r>
          </a:p>
          <a:p>
            <a:pPr lvl="1"/>
            <a:r>
              <a:rPr lang="nl-NL" dirty="0" err="1" smtClean="0"/>
              <a:t>Slimming</a:t>
            </a:r>
            <a:r>
              <a:rPr lang="nl-NL" dirty="0" smtClean="0"/>
              <a:t> </a:t>
            </a:r>
            <a:r>
              <a:rPr lang="nl-NL" dirty="0" err="1" smtClean="0"/>
              <a:t>diet</a:t>
            </a:r>
            <a:endParaRPr lang="nl-NL" dirty="0" smtClean="0"/>
          </a:p>
          <a:p>
            <a:pPr lvl="1"/>
            <a:r>
              <a:rPr lang="nl-NL" dirty="0" err="1" smtClean="0"/>
              <a:t>Weight</a:t>
            </a:r>
            <a:r>
              <a:rPr lang="nl-NL" dirty="0" smtClean="0"/>
              <a:t> control</a:t>
            </a:r>
          </a:p>
          <a:p>
            <a:pPr lvl="1"/>
            <a:r>
              <a:rPr lang="nl-NL" dirty="0" err="1" smtClean="0"/>
              <a:t>Weight</a:t>
            </a:r>
            <a:r>
              <a:rPr lang="nl-NL" dirty="0" smtClean="0"/>
              <a:t> </a:t>
            </a:r>
            <a:r>
              <a:rPr lang="nl-NL" dirty="0" err="1" smtClean="0"/>
              <a:t>reduction</a:t>
            </a:r>
            <a:r>
              <a:rPr lang="nl-NL" dirty="0" smtClean="0"/>
              <a:t> </a:t>
            </a:r>
            <a:r>
              <a:rPr lang="nl-NL" dirty="0" err="1" smtClean="0"/>
              <a:t>diet</a:t>
            </a:r>
            <a:endParaRPr lang="nl-NL" dirty="0" smtClean="0"/>
          </a:p>
          <a:p>
            <a:pPr lvl="1"/>
            <a:r>
              <a:rPr lang="nl-NL" dirty="0" smtClean="0"/>
              <a:t>Low energy </a:t>
            </a:r>
            <a:r>
              <a:rPr lang="nl-NL" dirty="0" err="1" smtClean="0"/>
              <a:t>diet</a:t>
            </a:r>
            <a:endParaRPr lang="nl-NL" dirty="0" smtClean="0"/>
          </a:p>
          <a:p>
            <a:pPr lvl="1"/>
            <a:r>
              <a:rPr lang="nl-NL" dirty="0" smtClean="0"/>
              <a:t>Light</a:t>
            </a:r>
          </a:p>
          <a:p>
            <a:r>
              <a:rPr lang="nl-NL" dirty="0" smtClean="0"/>
              <a:t>Deze diëten bevatten minder vet en wat meer vitamines</a:t>
            </a:r>
          </a:p>
          <a:p>
            <a:r>
              <a:rPr lang="nl-NL" dirty="0" smtClean="0"/>
              <a:t>Verhoogd eiwitgehalte</a:t>
            </a:r>
          </a:p>
          <a:p>
            <a:r>
              <a:rPr lang="nl-NL" dirty="0" smtClean="0"/>
              <a:t>Meer ruwe celstof</a:t>
            </a:r>
          </a:p>
          <a:p>
            <a:r>
              <a:rPr lang="nl-NL" dirty="0" smtClean="0"/>
              <a:t>Minder smakelijk</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2420" y="4652514"/>
            <a:ext cx="3310296" cy="2205485"/>
          </a:xfrm>
          <a:prstGeom prst="rect">
            <a:avLst/>
          </a:prstGeom>
        </p:spPr>
      </p:pic>
    </p:spTree>
    <p:extLst>
      <p:ext uri="{BB962C8B-B14F-4D97-AF65-F5344CB8AC3E}">
        <p14:creationId xmlns:p14="http://schemas.microsoft.com/office/powerpoint/2010/main" val="22411278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Overige maatregelen</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t>Extra lichaamsbeweging</a:t>
            </a:r>
          </a:p>
          <a:p>
            <a:r>
              <a:rPr lang="nl-NL" dirty="0" smtClean="0"/>
              <a:t>Voeding in kleine hoeveelheid verspreid over de dag (slow </a:t>
            </a:r>
            <a:r>
              <a:rPr lang="nl-NL" dirty="0" err="1" smtClean="0"/>
              <a:t>feeding</a:t>
            </a:r>
            <a:r>
              <a:rPr lang="nl-NL" dirty="0" smtClean="0"/>
              <a:t>)</a:t>
            </a:r>
          </a:p>
          <a:p>
            <a:r>
              <a:rPr lang="nl-NL" dirty="0" smtClean="0"/>
              <a:t>Geen snoepjes</a:t>
            </a:r>
          </a:p>
          <a:p>
            <a:r>
              <a:rPr lang="nl-NL" dirty="0" smtClean="0"/>
              <a:t>Belangrijk is de motivatie bij de eigenaar</a:t>
            </a:r>
          </a:p>
        </p:txBody>
      </p:sp>
    </p:spTree>
    <p:extLst>
      <p:ext uri="{BB962C8B-B14F-4D97-AF65-F5344CB8AC3E}">
        <p14:creationId xmlns:p14="http://schemas.microsoft.com/office/powerpoint/2010/main" val="14548369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Opdracht</a:t>
            </a:r>
            <a:endParaRPr lang="nl-NL" b="1" dirty="0">
              <a:solidFill>
                <a:schemeClr val="tx2"/>
              </a:solidFill>
            </a:endParaRPr>
          </a:p>
        </p:txBody>
      </p:sp>
      <p:sp>
        <p:nvSpPr>
          <p:cNvPr id="3" name="Tijdelijke aanduiding voor inhoud 2"/>
          <p:cNvSpPr>
            <a:spLocks noGrp="1"/>
          </p:cNvSpPr>
          <p:nvPr>
            <p:ph idx="1"/>
          </p:nvPr>
        </p:nvSpPr>
        <p:spPr/>
        <p:txBody>
          <a:bodyPr/>
          <a:lstStyle/>
          <a:p>
            <a:pPr marL="0" indent="0">
              <a:buNone/>
            </a:pPr>
            <a:r>
              <a:rPr lang="nl-NL" dirty="0" smtClean="0"/>
              <a:t>1. Lees </a:t>
            </a:r>
            <a:r>
              <a:rPr lang="nl-NL" dirty="0"/>
              <a:t>de volgende twee </a:t>
            </a:r>
            <a:r>
              <a:rPr lang="nl-NL" dirty="0" smtClean="0"/>
              <a:t>artikelen op wikiwijs:</a:t>
            </a:r>
            <a:endParaRPr lang="nl-NL" dirty="0"/>
          </a:p>
          <a:p>
            <a:r>
              <a:rPr lang="nl-NL" dirty="0" smtClean="0">
                <a:solidFill>
                  <a:schemeClr val="tx1"/>
                </a:solidFill>
              </a:rPr>
              <a:t>Goede </a:t>
            </a:r>
            <a:r>
              <a:rPr lang="nl-NL" dirty="0">
                <a:solidFill>
                  <a:schemeClr val="tx1"/>
                </a:solidFill>
              </a:rPr>
              <a:t>voeding voor de </a:t>
            </a:r>
            <a:r>
              <a:rPr lang="nl-NL" dirty="0" smtClean="0">
                <a:solidFill>
                  <a:schemeClr val="tx1"/>
                </a:solidFill>
              </a:rPr>
              <a:t>hond</a:t>
            </a:r>
          </a:p>
          <a:p>
            <a:r>
              <a:rPr lang="nl-NL" dirty="0" smtClean="0">
                <a:solidFill>
                  <a:schemeClr val="tx1"/>
                </a:solidFill>
              </a:rPr>
              <a:t>Katten met overgewicht</a:t>
            </a:r>
          </a:p>
          <a:p>
            <a:pPr marL="0" indent="0">
              <a:buNone/>
            </a:pPr>
            <a:endParaRPr lang="nl-NL" dirty="0" smtClean="0"/>
          </a:p>
          <a:p>
            <a:pPr marL="0" indent="0">
              <a:buNone/>
            </a:pPr>
            <a:r>
              <a:rPr lang="nl-NL" dirty="0" smtClean="0"/>
              <a:t>2. Maak de opdrachten van wikiwijs af, deze bespreken we in </a:t>
            </a:r>
            <a:r>
              <a:rPr lang="nl-NL" dirty="0" smtClean="0"/>
              <a:t>de volgende </a:t>
            </a:r>
            <a:r>
              <a:rPr lang="nl-NL" dirty="0" smtClean="0"/>
              <a:t>les</a:t>
            </a:r>
            <a:endParaRPr lang="nl-NL" dirty="0"/>
          </a:p>
        </p:txBody>
      </p:sp>
    </p:spTree>
    <p:extLst>
      <p:ext uri="{BB962C8B-B14F-4D97-AF65-F5344CB8AC3E}">
        <p14:creationId xmlns:p14="http://schemas.microsoft.com/office/powerpoint/2010/main" val="28314364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Het spijsverteringsstelsel</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t>Maak nu eerst opdracht 1 van Wikiwijs.</a:t>
            </a:r>
          </a:p>
          <a:p>
            <a:r>
              <a:rPr lang="nl-NL" dirty="0" smtClean="0"/>
              <a:t>Deze behandelen we daarna klassikaal</a:t>
            </a:r>
            <a:endParaRPr lang="nl-NL" dirty="0"/>
          </a:p>
        </p:txBody>
      </p:sp>
      <p:pic>
        <p:nvPicPr>
          <p:cNvPr id="4" name="Afbeelding 3"/>
          <p:cNvPicPr>
            <a:picLocks noChangeAspect="1"/>
          </p:cNvPicPr>
          <p:nvPr/>
        </p:nvPicPr>
        <p:blipFill>
          <a:blip r:embed="rId2"/>
          <a:stretch>
            <a:fillRect/>
          </a:stretch>
        </p:blipFill>
        <p:spPr>
          <a:xfrm>
            <a:off x="7363773" y="2939636"/>
            <a:ext cx="4505334" cy="3676207"/>
          </a:xfrm>
          <a:prstGeom prst="rect">
            <a:avLst/>
          </a:prstGeom>
        </p:spPr>
      </p:pic>
    </p:spTree>
    <p:extLst>
      <p:ext uri="{BB962C8B-B14F-4D97-AF65-F5344CB8AC3E}">
        <p14:creationId xmlns:p14="http://schemas.microsoft.com/office/powerpoint/2010/main" val="3905721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accent1">
                    <a:lumMod val="50000"/>
                  </a:schemeClr>
                </a:solidFill>
              </a:rPr>
              <a:t>Voedingsstoffen</a:t>
            </a:r>
            <a:endParaRPr lang="nl-NL" b="1" dirty="0">
              <a:solidFill>
                <a:schemeClr val="accent1">
                  <a:lumMod val="50000"/>
                </a:schemeClr>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115" y="1690688"/>
            <a:ext cx="6932007" cy="4617783"/>
          </a:xfrm>
          <a:prstGeom prst="rect">
            <a:avLst/>
          </a:prstGeom>
          <a:effectLst>
            <a:softEdge rad="317500"/>
          </a:effectLst>
        </p:spPr>
      </p:pic>
    </p:spTree>
    <p:extLst>
      <p:ext uri="{BB962C8B-B14F-4D97-AF65-F5344CB8AC3E}">
        <p14:creationId xmlns:p14="http://schemas.microsoft.com/office/powerpoint/2010/main" val="405252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H1 Voedingsstoffen</a:t>
            </a:r>
            <a:endParaRPr lang="nl-NL" b="1" dirty="0">
              <a:solidFill>
                <a:schemeClr val="tx2"/>
              </a:solidFill>
            </a:endParaRPr>
          </a:p>
        </p:txBody>
      </p:sp>
      <p:sp>
        <p:nvSpPr>
          <p:cNvPr id="3" name="Tijdelijke aanduiding voor inhoud 2"/>
          <p:cNvSpPr>
            <a:spLocks noGrp="1"/>
          </p:cNvSpPr>
          <p:nvPr>
            <p:ph idx="1"/>
          </p:nvPr>
        </p:nvSpPr>
        <p:spPr>
          <a:xfrm rot="20899769">
            <a:off x="475525" y="1845324"/>
            <a:ext cx="5330857" cy="1003984"/>
          </a:xfrm>
        </p:spPr>
        <p:txBody>
          <a:bodyPr>
            <a:normAutofit/>
          </a:bodyPr>
          <a:lstStyle/>
          <a:p>
            <a:pPr marL="0" indent="0">
              <a:buNone/>
            </a:pPr>
            <a:r>
              <a:rPr lang="nl-NL" sz="4400" dirty="0" smtClean="0">
                <a:latin typeface="Aharoni" panose="02010803020104030203" pitchFamily="2" charset="-79"/>
                <a:cs typeface="Aharoni" panose="02010803020104030203" pitchFamily="2" charset="-79"/>
              </a:rPr>
              <a:t>Wat is goed voer?</a:t>
            </a:r>
            <a:endParaRPr lang="nl-NL" sz="4400" dirty="0">
              <a:latin typeface="Aharoni" panose="02010803020104030203" pitchFamily="2" charset="-79"/>
              <a:cs typeface="Aharoni" panose="02010803020104030203" pitchFamily="2" charset="-79"/>
            </a:endParaRPr>
          </a:p>
        </p:txBody>
      </p:sp>
      <p:pic>
        <p:nvPicPr>
          <p:cNvPr id="4" name="Afbeelding 3">
            <a:hlinkClick r:id="rId2"/>
          </p:cNvPr>
          <p:cNvPicPr>
            <a:picLocks noChangeAspect="1"/>
          </p:cNvPicPr>
          <p:nvPr/>
        </p:nvPicPr>
        <p:blipFill>
          <a:blip r:embed="rId3"/>
          <a:stretch>
            <a:fillRect/>
          </a:stretch>
        </p:blipFill>
        <p:spPr>
          <a:xfrm>
            <a:off x="9461686" y="5867400"/>
            <a:ext cx="2305050" cy="619125"/>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093" y="2523205"/>
            <a:ext cx="7077355" cy="3963319"/>
          </a:xfrm>
          <a:prstGeom prst="rect">
            <a:avLst/>
          </a:prstGeom>
        </p:spPr>
      </p:pic>
    </p:spTree>
    <p:extLst>
      <p:ext uri="{BB962C8B-B14F-4D97-AF65-F5344CB8AC3E}">
        <p14:creationId xmlns:p14="http://schemas.microsoft.com/office/powerpoint/2010/main" val="1009364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1356</TotalTime>
  <Words>2408</Words>
  <Application>Microsoft Office PowerPoint</Application>
  <PresentationFormat>Breedbeeld</PresentationFormat>
  <Paragraphs>412</Paragraphs>
  <Slides>63</Slides>
  <Notes>17</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63</vt:i4>
      </vt:variant>
    </vt:vector>
  </HeadingPairs>
  <TitlesOfParts>
    <vt:vector size="70" baseType="lpstr">
      <vt:lpstr>Aharoni</vt:lpstr>
      <vt:lpstr>Arial</vt:lpstr>
      <vt:lpstr>Calibri</vt:lpstr>
      <vt:lpstr>Trebuchet MS</vt:lpstr>
      <vt:lpstr>Wingdings</vt:lpstr>
      <vt:lpstr>Wingdings 3</vt:lpstr>
      <vt:lpstr>Facet</vt:lpstr>
      <vt:lpstr>Verdieping voeding </vt:lpstr>
      <vt:lpstr>Leerdoelen deze week</vt:lpstr>
      <vt:lpstr>Spijsvertering</vt:lpstr>
      <vt:lpstr>Verschillende eters</vt:lpstr>
      <vt:lpstr>PowerPoint-presentatie</vt:lpstr>
      <vt:lpstr>Natuurlijke eetgewoonten</vt:lpstr>
      <vt:lpstr>Het spijsverteringsstelsel</vt:lpstr>
      <vt:lpstr>Voedingsstoffen</vt:lpstr>
      <vt:lpstr>H1 Voedingsstoffen</vt:lpstr>
      <vt:lpstr>PowerPoint-presentatie</vt:lpstr>
      <vt:lpstr>Voedingsstoffen</vt:lpstr>
      <vt:lpstr>PowerPoint-presentatie</vt:lpstr>
      <vt:lpstr>PowerPoint-presentatie</vt:lpstr>
      <vt:lpstr>Water</vt:lpstr>
      <vt:lpstr>Energie</vt:lpstr>
      <vt:lpstr>Voedingsstoffen</vt:lpstr>
      <vt:lpstr>Voersamenstelling</vt:lpstr>
      <vt:lpstr>PowerPoint-presentatie</vt:lpstr>
      <vt:lpstr>PowerPoint-presentatie</vt:lpstr>
      <vt:lpstr>Voersoorten</vt:lpstr>
      <vt:lpstr>Huiswerk voor morgen: Zoek een hondenvoer of kattenvoer op</vt:lpstr>
      <vt:lpstr>Voerberekening</vt:lpstr>
      <vt:lpstr>PowerPoint-presentatie</vt:lpstr>
      <vt:lpstr>Belangrijke definities</vt:lpstr>
      <vt:lpstr>Bruto – Energie (BE) Metaboliseerbare Energie (ME) Netto Energie (NE)</vt:lpstr>
      <vt:lpstr>Metaboliseerbare energie (ME)</vt:lpstr>
      <vt:lpstr>Voerhoeveelheid </vt:lpstr>
      <vt:lpstr>Hoeveel energie heeft een hond/kat nodig?</vt:lpstr>
      <vt:lpstr>PowerPoint-presentatie</vt:lpstr>
      <vt:lpstr>Weende analyse</vt:lpstr>
      <vt:lpstr>PowerPoint-presentatie</vt:lpstr>
      <vt:lpstr>PowerPoint-presentatie</vt:lpstr>
      <vt:lpstr>Even oefenen!</vt:lpstr>
      <vt:lpstr>Hoeveelheid energie in het voer</vt:lpstr>
      <vt:lpstr>PowerPoint-presentatie</vt:lpstr>
      <vt:lpstr>Voeding analyseren</vt:lpstr>
      <vt:lpstr>PowerPoint-presentatie</vt:lpstr>
      <vt:lpstr>Even oefenen</vt:lpstr>
      <vt:lpstr>Berekening klassikaal</vt:lpstr>
      <vt:lpstr>PowerPoint-presentatie</vt:lpstr>
      <vt:lpstr>Berekening klassikaal</vt:lpstr>
      <vt:lpstr>PowerPoint-presentatie</vt:lpstr>
      <vt:lpstr>Berekening klassikaal</vt:lpstr>
      <vt:lpstr>Makkelijke (controle) berekening van voerbehoefte</vt:lpstr>
      <vt:lpstr>Voedingsverschillen hond &amp; kat</vt:lpstr>
      <vt:lpstr>Verschil eetgedrag hond &amp; Kat</vt:lpstr>
      <vt:lpstr>Koolhydraatbehoefte </vt:lpstr>
      <vt:lpstr>Eiwitbehoefte </vt:lpstr>
      <vt:lpstr>PowerPoint-presentatie</vt:lpstr>
      <vt:lpstr>Vetbehoefte</vt:lpstr>
      <vt:lpstr>Vitaminen</vt:lpstr>
      <vt:lpstr>Mineralen</vt:lpstr>
      <vt:lpstr>Hoe voeren?</vt:lpstr>
      <vt:lpstr>Voerfrequentie </vt:lpstr>
      <vt:lpstr>Hoe voeren?</vt:lpstr>
      <vt:lpstr>Gevaar  Overgewicht!</vt:lpstr>
      <vt:lpstr>Ontstaan van overgewicht</vt:lpstr>
      <vt:lpstr>Overgewicht bij katten</vt:lpstr>
      <vt:lpstr>Overgewicht bij honden</vt:lpstr>
      <vt:lpstr>Gezondheidsrisico’s</vt:lpstr>
      <vt:lpstr>Afvaldieet of gewichtsverminderingsdieet</vt:lpstr>
      <vt:lpstr>Overige maatregelen</vt:lpstr>
      <vt:lpstr>Opdracht</vt:lpstr>
    </vt:vector>
  </TitlesOfParts>
  <Company>AOC 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Huisvesting en Hygiëne</dc:title>
  <dc:creator>Weijden, Yorike van der</dc:creator>
  <cp:lastModifiedBy>Sophie Witschge</cp:lastModifiedBy>
  <cp:revision>55</cp:revision>
  <dcterms:created xsi:type="dcterms:W3CDTF">2017-10-02T09:29:51Z</dcterms:created>
  <dcterms:modified xsi:type="dcterms:W3CDTF">2018-08-22T15:10:36Z</dcterms:modified>
</cp:coreProperties>
</file>